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34" r:id="rId4"/>
    <p:sldId id="343" r:id="rId5"/>
    <p:sldId id="338" r:id="rId6"/>
    <p:sldId id="339" r:id="rId7"/>
    <p:sldId id="335" r:id="rId8"/>
    <p:sldId id="369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8" r:id="rId23"/>
    <p:sldId id="357" r:id="rId24"/>
    <p:sldId id="336" r:id="rId25"/>
    <p:sldId id="337" r:id="rId26"/>
    <p:sldId id="359" r:id="rId27"/>
    <p:sldId id="340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7" r:id="rId36"/>
    <p:sldId id="368" r:id="rId37"/>
    <p:sldId id="34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150FEEFE-E949-4542-B2F0-FA74BB24BBE3}">
          <p14:sldIdLst>
            <p14:sldId id="256"/>
            <p14:sldId id="257"/>
          </p14:sldIdLst>
        </p14:section>
        <p14:section name="开发板" id="{8621D00D-37AC-42D7-85BE-B12A7A9D5F75}">
          <p14:sldIdLst>
            <p14:sldId id="334"/>
            <p14:sldId id="343"/>
            <p14:sldId id="338"/>
            <p14:sldId id="339"/>
          </p14:sldIdLst>
        </p14:section>
        <p14:section name="Vivado" id="{9178C0D4-570A-4CD5-AACB-55E3955A8682}">
          <p14:sldIdLst>
            <p14:sldId id="335"/>
            <p14:sldId id="369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</p14:sldIdLst>
        </p14:section>
        <p14:section name="Verilog" id="{66D8F394-8DCB-4D68-AC63-BE2751B75F20}">
          <p14:sldIdLst>
            <p14:sldId id="336"/>
            <p14:sldId id="337"/>
            <p14:sldId id="359"/>
            <p14:sldId id="340"/>
            <p14:sldId id="360"/>
            <p14:sldId id="362"/>
            <p14:sldId id="361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参考资料" id="{E554CA18-88D7-4B2C-B14D-5FFF89E43C34}">
          <p14:sldIdLst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4472C4"/>
    <a:srgbClr val="53C048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 autoAdjust="0"/>
    <p:restoredTop sz="94373" autoAdjust="0"/>
  </p:normalViewPr>
  <p:slideViewPr>
    <p:cSldViewPr snapToGrid="0">
      <p:cViewPr varScale="1">
        <p:scale>
          <a:sx n="110" d="100"/>
          <a:sy n="110" d="100"/>
        </p:scale>
        <p:origin x="54" y="315"/>
      </p:cViewPr>
      <p:guideLst/>
    </p:cSldViewPr>
  </p:slideViewPr>
  <p:outlineViewPr>
    <p:cViewPr>
      <p:scale>
        <a:sx n="33" d="100"/>
        <a:sy n="33" d="100"/>
      </p:scale>
      <p:origin x="0" y="-1116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5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1T05:30:30.09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33 2 456 0 0,'-27'-1'12672'0'0,"27"2"-12529"0"0,-1 1 0 0 0,0-1 1 0 0,0 1-1 0 0,1 0 1 0 0,-1-1-1 0 0,1 1 1 0 0,-1 0-1 0 0,1 0 1 0 0,0-1-1 0 0,-1 1 1 0 0,1 0-1 0 0,0 0 0 0 0,0-1 1 0 0,0 1-1 0 0,1 0 1 0 0,0 3-1 0 0,-1-3 93 0 0,1-2-217 0 0,-1 1-1 0 0,1-1 1 0 0,-1 1-1 0 0,1-1 1 0 0,-1 1 0 0 0,0-1-1 0 0,1 1 1 0 0,-1-1-1 0 0,0 1 1 0 0,1 0-1 0 0,-1-1 1 0 0,0 1 0 0 0,0-1-1 0 0,0 1 1 0 0,1 0-1 0 0,-1-1 1 0 0,0 1-1 0 0,0 1 1 0 0,1 11 329 0 0,-7 4-348 0 0,5-10 14 0 0,1-6 50 0 0,1 1-45 0 0,0-1 1 0 0,0 1-1 0 0,-1-1 1 0 0,1 1-1 0 0,-1-1 1 0 0,0 1-1 0 0,1-1 1 0 0,-1 1-1 0 0,0 2 0 0 0,0 0 34 0 0,1 1-43 0 0,6 8 55 0 0,-5-6-25 0 0,-2-5-38 0 0,1 0 1 0 0,-1 0 0 0 0,0 0 0 0 0,1 0-1 0 0,-1 0 1 0 0,1 0 0 0 0,0 0 0 0 0,2 4-1 0 0,1 6-2 0 0,-3-9 0 0 0,0 0 0 0 0,0 0 0 0 0,1 0 0 0 0,-1-1 0 0 0,1 1 0 0 0,0-1 0 0 0,0 1 0 0 0,0-1 0 0 0,0 1 0 0 0,4 2 0 0 0,39 58 0 0 0,-35-51 0 0 0,15 24 0 0 0,1 1 0 0 0,14 21 0 0 0,-28-38 0 0 0,1-2 0 0 0,19 22 0 0 0,-12-15 0 0 0,-16-19 0 0 0,0-1 0 0 0,0 1 0 0 0,1-1 0 0 0,-1 0 0 0 0,10 7 0 0 0,7 4 30 0 0,21 21-1 0 0,1 2-24 0 0,-3-3-5 0 0,7 3 0 0 0,-38-32 11 0 0,0 1 0 0 0,0-2-1 0 0,0 0 1 0 0,12 6 0 0 0,-1 3-1 0 0,-8-11-10 0 0,15 8 54 0 0,-25-11-51 0 0,0 0 1 0 0,0 1 0 0 0,0-1-1 0 0,0 1 1 0 0,0-1 0 0 0,0 1-1 0 0,-1 0 1 0 0,4 3 0 0 0,1 2 27 0 0,6-1-29 0 0,-1 0 0 0 0,1 0 0 0 0,0-1 0 0 0,17 5 0 0 0,5 3-2 0 0,71 29 0 0 0,-87-34 0 0 0,28 7 0 0 0,-6-2 11 0 0,-28-10 8 0 0,1 1 1 0 0,14 1-1 0 0,-15-3-21 0 0,1 1 1 0 0,11 4-1 0 0,-1 0 2 0 0,33 6 0 0 0,-6-2 0 0 0,24 1 75 0 0,-53-8-23 0 0,37 3 1 0 0,5 1-41 0 0,-37-4-12 0 0,33-1 0 0 0,-30-1 5 0 0,30 4 1 0 0,-42-4 7 0 0,0-1 1 0 0,0 0-1 0 0,27-3 0 0 0,6 0-13 0 0,183-1 208 0 0,-166-4-48 0 0,-27 3-144 0 0,10 0 28 0 0,93-4 111 0 0,-53 3-98 0 0,40-2-53 0 0,-2-1 30 0 0,8 0 110 0 0,-114 8-137 0 0,97-4-4 0 0,-57 1 65 0 0,-38 3 4 0 0,31-5-1 0 0,84-15 74 0 0,-34 5-69 0 0,-60 7 44 0 0,-27 5-54 0 0,31-9-1 0 0,-44 10-47 0 0,1 1 0 0 0,0 0 0 0 0,11 0 0 0 0,5-2 54 0 0,114-16 401 0 0,-76 7-401 0 0,-51 10-69 0 0,0 0 0 0 0,0 1 0 0 0,13 0 0 0 0,-14 0 10 0 0,1 1 1 0 0,-1-1-1 0 0,15-4 1 0 0,90-25 12 0 0,-64 18 33 0 0,3-6 49 0 0,-39 12-72 0 0,1 1 0 0 0,22-5 0 0 0,37-9 67 0 0,3 0-14 0 0,-52 13-26 0 0,36-14 0 0 0,-9 3 0 0 0,-14 5-63 0 0,14-4 11 0 0,47-7 53 0 0,-56 12 2 0 0,31-6-15 0 0,-22 11-49 0 0,-20 2 29 0 0,58-13 0 0 0,-76 14-23 0 0,1 0-1 0 0,0 1 1 0 0,0 0-1 0 0,0 1 1 0 0,0 1-1 0 0,0 0 1 0 0,15 2-1 0 0,32-4-67 0 0,-46 3 60 0 0,-1 0 0 0 0,1-1 0 0 0,20-3 0 0 0,39-9 0 0 0,-43 8 22 0 0,-1 2-1 0 0,36 1 0 0 0,-26 6-21 0 0,-18-1 0 0 0,-11-3 0 0 0,31 0 0 0 0,-33-1 0 0 0,13 0 0 0 0,-13 2 17 0 0,-1 1 0 0 0,15 5-1 0 0,-13-5-2 0 0,49 17-14 0 0,-57-19 0 0 0,1-1 0 0 0,-1 1 0 0 0,0 0 0 0 0,0-1 0 0 0,0 1 0 0 0,1-1 0 0 0,1 0 0 0 0,1 1 0 0 0,-1-1 0 0 0,0 1 0 0 0,0 0 0 0 0,0 0 0 0 0,1 0 0 0 0,-1 1 0 0 0,4 2 0 0 0,-2-3-3 0 0,14 6 132 0 0,-12-3-119 0 0,13 7 1657 0 0,-19-10-1815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1T05:30:30.099"/>
    </inkml:context>
    <inkml:brush xml:id="br0">
      <inkml:brushProperty name="width" value="0.1" units="cm"/>
      <inkml:brushProperty name="height" value="0.1" units="cm"/>
      <inkml:brushProperty name="color" value="#4472C4"/>
    </inkml:brush>
  </inkml:definitions>
  <inkml:trace contextRef="#ctx0" brushRef="#br0">27 511 2128 0 0,'-16'2'12396'0'0,"15"-1"-12383"0"0,0 0 1 0 0,0 0-1 0 0,0 0 1 0 0,0 0 0 0 0,0 0-1 0 0,1 0 1 0 0,-1 0-1 0 0,0 1 1 0 0,1-1 0 0 0,-1 0-1 0 0,1 0 1 0 0,-1 1-1 0 0,1-1 1 0 0,-1 3 0 0 0,4 4 50 0 0,-1-4-11 0 0,-2-2-48 0 0,1 0 0 0 0,0 0 0 0 0,-1 0 0 0 0,1 0 0 0 0,0-1 0 0 0,0 1 0 0 0,0 0 0 0 0,0-1 0 0 0,0 1 0 0 0,0-1 0 0 0,3 4 0 0 0,12 11 20 0 0,-7-7 17 0 0,9 3 34 0 0,-13-8-33 0 0,0 0 1 0 0,0 0-1 0 0,0-1 1 0 0,0 0-1 0 0,1 0 1 0 0,-1-1-1 0 0,1 1 1 0 0,9 2 0 0 0,-12-4 6 0 0,0 0 0 0 0,0 0 0 0 0,0 1 0 0 0,0 0 0 0 0,0-1 1 0 0,3 4-1 0 0,-3-3 12 0 0,1 0-1 0 0,-1 0 1 0 0,0 0 0 0 0,0 0-1 0 0,6 1 1 0 0,69 25 89 0 0,-61-22-144 0 0,5-2 48 0 0,-21-3-53 0 0,13 1 75 0 0,-5-1 9 0 0,-1 1 0 0 0,16 4 1 0 0,4-1 83 0 0,-18-2-157 0 0,-1-1 0 0 0,1 0-1 0 0,19 1 1 0 0,-8-1-11 0 0,-14-1-9 0 0,82 13 89 0 0,-87-14-76 0 0,0 1 0 0 0,-1-1 0 0 0,1 0 0 0 0,0 0-1 0 0,-1 0 1 0 0,1 0 0 0 0,0-1 0 0 0,0 1 0 0 0,-1 0 0 0 0,3-1-1 0 0,10-2 38 0 0,7 3 100 0 0,1 0 0 0 0,-1-2 0 0 0,0-1 0 0 0,30-7-1 0 0,-39 8-81 0 0,0 0 0 0 0,-1 0-1 0 0,14 0 1 0 0,18-2 116 0 0,100-15 331 0 0,-115 16-456 0 0,-21 3-47 0 0,0 0 0 0 0,0-1 0 0 0,11-3 0 0 0,113-29 311 0 0,27-9-117 0 0,-72 12 453 0 0,-19 7-989 0 0,-10 8 628 0 0,-30 9-362 0 0,0-1-1 0 0,38-16 0 0 0,-60 21 48 0 0,0 0-1 0 0,0 0 1 0 0,10-1 0 0 0,17-5 23 0 0,34-19 1 0 0,-3 3-7 0 0,-17 8 97 0 0,-8 2-83 0 0,1 1 0 0 0,77-13 0 0 0,-93 21-36 0 0,-1-1 0 0 0,25-10 0 0 0,13-4 90 0 0,-47 16-29 0 0,-2-1-1 0 0,15-7 1 0 0,4-2 25 0 0,80-34 17 0 0,-62 28-62 0 0,-24 10-77 0 0,1 0-1 0 0,31-7 1 0 0,-12 5 65 0 0,-25 6 0 0 0,31-5 0 0 0,-45 11 0 0 0,0-1 0 0 0,0 0 0 0 0,0 0 0 0 0,8-3 0 0 0,-2 1 0 0 0,41-10 0 0 0,-30 6 10 0 0,42-5-1 0 0,-29 5 174 0 0,-26 4-163 0 0,-1 1-1 0 0,0 1 1 0 0,14-1-1 0 0,14-3-19 0 0,-15 1 0 0 0,3-2-54 0 0,-20 5 47 0 0,0 0 1 0 0,1 0-1 0 0,-1 0 0 0 0,8 0 0 0 0,-3 1 7 0 0,0-1 0 0 0,-1-1 0 0 0,10-1-1 0 0,10-3 13 0 0,23-2 41 0 0,-2-3-53 0 0,17-1-74 0 0,-28 5 20 0 0,-25 4 54 0 0,0 1 0 0 0,24-1 0 0 0,116-9 64 0 0,-132 8-31 0 0,10 0-2 0 0,-27 4-31 0 0,0 0 0 0 0,0 0 0 0 0,0 0 0 0 0,0 1 0 0 0,0 0 0 0 0,4 1 0 0 0,3-1 0 0 0,170-6 216 0 0,-171 6-195 0 0,1 0 0 0 0,12 3-1 0 0,-13-2-91 0 0,0 0 0 0 0,14 0-1 0 0,-22-3 68 0 0,0 1-1 0 0,0 0 1 0 0,0 0-1 0 0,0 0 0 0 0,-1 0 1 0 0,1 1-1 0 0,0-1 1 0 0,0 0-1 0 0,0 1 0 0 0,-1-1 1 0 0,1 1-1 0 0,0 0 0 0 0,1 0 1 0 0,5 2 4 0 0,-3-3 0 0 0,-4 0 0 0 0,0-1 0 0 0,0 1 0 0 0,1 0 0 0 0,-1 0 0 0 0,0 0 0 0 0,0 0 0 0 0,0 0 0 0 0,1 1 0 0 0,-1-1 0 0 0,0 0 0 0 0,0 0 0 0 0,2 2 0 0 0,18 1 4 0 0,1-1 0 0 0,38 0-1 0 0,-52-2 73 0 0,1 1-1 0 0,0 0 1 0 0,16 5-1 0 0,-7-2-12 0 0,-12-2-63 0 0,18 4 11 0 0,-22-6-7 0 0,0 0-1 0 0,0 0 1 0 0,-1 0 0 0 0,1 0 0 0 0,0 1-1 0 0,-1-1 1 0 0,1 1 0 0 0,0-1-1 0 0,-1 1 1 0 0,1-1 0 0 0,-1 1-1 0 0,1 0 1 0 0,2 2 0 0 0,0 0-3 0 0,2-1-1 0 0,7 3 0 0 0,2-2 0 0 0,-3-2 83 0 0,9 5 67 0 0,-13-3-135 0 0,22 7 347 0 0,-29-10-76 0 0,1 4-300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1T05:30:30.10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1377 1376 0 0,'0'0'16441'0'0,"5"-13"-15817"0"0,3-12-315 0 0,-8 25-299 0 0,0-1-1 0 0,0 1 1 0 0,0-1-1 0 0,0 0 1 0 0,1 1-1 0 0,-1-1 1 0 0,0 1-1 0 0,1-1 1 0 0,-1 0-1 0 0,0 1 1 0 0,1-1 0 0 0,-1 1-1 0 0,1-1 1 0 0,-1 1-1 0 0,0 0 1 0 0,2-2-1 0 0,0 0 22 0 0,3-21 240 0 0,17-29 40 0 0,-1 11 98 0 0,-14 29-369 0 0,9-25 0 0 0,-11 23 10 0 0,7-18 69 0 0,12-15-193 0 0,-17 32 102 0 0,1-1-1 0 0,1 1 1 0 0,0 0 0 0 0,18-21-1 0 0,-23 31-76 0 0,0 0 0 0 0,-1 0 0 0 0,5-8 0 0 0,-6 8 41 0 0,1 0 1 0 0,0 0-1 0 0,1 1 0 0 0,-1-1 0 0 0,7-6 1 0 0,34-43 17 0 0,16-12-99 0 0,-39 41 161 0 0,-17 19-91 0 0,1 1-1 0 0,-1 0 0 0 0,1 0 0 0 0,10-8 0 0 0,20-21-56 0 0,-1 8 22 0 0,-25 18 34 0 0,-1 1-1 0 0,1 1 1 0 0,18-10-1 0 0,78-42 183 0 0,-13 6-36 0 0,138-49-324 0 0,-134 60 271 0 0,96-34-372 0 0,-148 61 295 0 0,219-67-45 0 0,-194 60 38 0 0,50-13 11 0 0,57-9 0 0 0,-131 33 0 0 0,56-10 0 0 0,-42 9 0 0 0,-37 6 0 0 0,36-3 0 0 0,40-6 0 0 0,-3 0 0 0 0,-19 4 0 0 0,1 1 0 0 0,-26 3 0 0 0,17 1 0 0 0,59 10-47 0 0,0 1 30 0 0,3 2 17 0 0,-53 0 0 0 0,-48-7 0 0 0,21-1 0 0 0,-31-1 0 0 0,27 3 0 0 0,-7 0 0 0 0,103 6 64 0 0,-129-8 26 0 0,22 4-1 0 0,-7 0 132 0 0,31 8-355 0 0,-45-8 72 0 0,28 11 0 0 0,-27-9 66 0 0,-1-1-1 0 0,17 4 0 0 0,38 10 81 0 0,-25-8 22 0 0,-25-6-59 0 0,23 3 0 0 0,-9 2 17 0 0,-29-8-62 0 0,1-1-1 0 0,-1 1 1 0 0,1-1 0 0 0,-1 0 0 0 0,10 1 0 0 0,-12-2 23 0 0,1 1 0 0 0,0-1 1 0 0,-1 1-1 0 0,1-1 0 0 0,-1 1 0 0 0,1 0 0 0 0,3 2 1 0 0,7 2 27 0 0,-9-5-46 0 0,14 7-4 0 0,24 7-4 0 0,-14-5 13 0 0,5 1 78 0 0,-21-7-22 0 0,-1 1-1 0 0,16 6 1 0 0,-22-8-56 0 0,-2-2-7 0 0,25 11 90 0 0,-3 1-95 0 0,6 4 0 0 0,-24-13 0 0 0,23 12 0 0 0,-25-11 0 0 0,-3-2 0 0 0,1-1 0 0 0,-1 1 0 0 0,0-1 0 0 0,1 0 0 0 0,-1 1 0 0 0,1-1 0 0 0,0 0 0 0 0,2 0 0 0 0,16 6 0 0 0,-11-3 0 0 0,5 5 0 0 0,8 2 54 0 0,-21-10-53 0 0,0-1-1 0 0,0 1 1 0 0,0 0 0 0 0,-1-1 0 0 0,1 1-1 0 0,0 0 1 0 0,0 0 0 0 0,0 0 0 0 0,-1 1 0 0 0,1-1-1 0 0,0 0 1 0 0,1 2 0 0 0,2 2-1 0 0,14 5 11 0 0,7 7 42 0 0,-23-15-53 0 0,17 14 11 0 0,-10-9 11 0 0,0 0 0 0 0,11 6-1 0 0,-2-1 31 0 0,-14-9-43 0 0,0-1 0 0 0,0 1 0 0 0,10 2 0 0 0,-7-2-4 0 0,0 1 0 0 0,0 0 1 0 0,0 0-1 0 0,-1 0 0 0 0,1 1 0 0 0,12 10 0 0 0,-9-7 98 0 0,0-2-1 0 0,0 0 1 0 0,0 0-1 0 0,13 4 0 0 0,-22-9 138 0 0,12 7 240 0 0,-9-7-442 0 0,24 13-77 0 0,-2 5 104 0 0,-17-12-65 0 0,-10-5 0 0 0,1 0 0 0 0,10 6 0 0 0,6-1 0 0 0,-13-6 0 0 0,0 0 0 0 0,0 0 0 0 0,0 0 0 0 0,7 4 0 0 0,-4-1 0 0 0,1 4 0 0 0,-6-7 0 0 0,11 4 0 0 0,-4-3 0 0 0,5 2-4 0 0,-4 3 84 0 0,-8-7-21 0 0,15 8 1301 0 0,-14-4-2762 0 0,0 0 543 0 0,0-1 1 0 0,0 1-1 0 0,3 8 0 0 0,-1-3-767 0 0,-2 2-5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EFBD-4D40-487D-BBE3-05E473E8A94A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92ADB-B628-4756-AD77-3CBD996EA4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64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0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5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7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97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87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78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105000"/>
              </a:lnSpc>
              <a:spcBef>
                <a:spcPct val="0"/>
              </a:spcBef>
            </a:pP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使用</a:t>
            </a:r>
            <a:r>
              <a:rPr kumimoji="0" lang="zh-CN" altLang="en-US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等于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运算符时，两个操作数必须</a:t>
            </a:r>
            <a:r>
              <a:rPr kumimoji="0" lang="zh-CN" altLang="en-US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逐位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相等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,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结果才为</a:t>
            </a:r>
            <a:r>
              <a:rPr kumimoji="0" lang="en-US" altLang="zh-CN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；若某些位为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x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或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z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，则结果为</a:t>
            </a:r>
            <a:r>
              <a:rPr kumimoji="0" lang="en-US" altLang="zh-CN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x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</a:p>
          <a:p>
            <a:pPr lvl="1" algn="just">
              <a:lnSpc>
                <a:spcPct val="105000"/>
              </a:lnSpc>
              <a:spcBef>
                <a:spcPct val="0"/>
              </a:spcBef>
            </a:pP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使用</a:t>
            </a:r>
            <a:r>
              <a:rPr kumimoji="0" lang="zh-CN" altLang="en-US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全等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运算符时，若两个操作数的相应位完全</a:t>
            </a:r>
            <a:r>
              <a:rPr kumimoji="0" lang="zh-CN" altLang="en-US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一致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（如同是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，或同是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，或同是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x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，或同是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z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r>
              <a:rPr kumimoji="0" lang="en-US" altLang="zh-CN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,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则结果为</a:t>
            </a:r>
            <a:r>
              <a:rPr kumimoji="0" lang="en-US" altLang="zh-CN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；否则为</a:t>
            </a:r>
            <a:r>
              <a:rPr kumimoji="0" lang="en-US" altLang="zh-CN" sz="1200" b="0" dirty="0">
                <a:solidFill>
                  <a:srgbClr val="FF66CC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kumimoji="0" lang="zh-CN" altLang="en-US" sz="1200" b="0" dirty="0"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0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如果零线、地线接反了，灯泡亮，但空气开关跳闸！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如果火线、零线接反了，灯泡亮，如果灯泡电路有开关，开关控制的是零线，而不是火线，关闭开关后，灯泡还亮，带电危险！</a:t>
            </a:r>
            <a:br>
              <a:rPr lang="en-US" altLang="zh-CN" dirty="0"/>
            </a:br>
            <a:r>
              <a:rPr lang="zh-CN" altLang="en-US" dirty="0"/>
              <a:t>如果是其它电器，即便是电源关闭也是处于带电状态，也会发生触电事故。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7686-B062-4825-A4D2-1C5AFEBAFC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89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http://www.digilent.com.cn/products/product-nexys-4-ddr-artix-7-fpga-trainer-board.html</a:t>
            </a:r>
          </a:p>
          <a:p>
            <a:r>
              <a:rPr lang="zh-CN" altLang="en-US" dirty="0"/>
              <a:t>背面</a:t>
            </a:r>
            <a:r>
              <a:rPr lang="en-US" altLang="zh-CN" dirty="0"/>
              <a:t>IC10</a:t>
            </a:r>
            <a:r>
              <a:rPr lang="zh-CN" altLang="en-US" dirty="0"/>
              <a:t>，</a:t>
            </a:r>
            <a:r>
              <a:rPr lang="en-US" altLang="zh-CN" dirty="0"/>
              <a:t>IC11</a:t>
            </a:r>
            <a:r>
              <a:rPr lang="zh-CN" altLang="en-US" dirty="0"/>
              <a:t>为</a:t>
            </a:r>
            <a:r>
              <a:rPr lang="en-US" altLang="zh-CN" dirty="0"/>
              <a:t>Flash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0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75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4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2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5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2ADB-B628-4756-AD77-3CBD996EA4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6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xgsun@fudan.edu.cn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E028-E7FE-4EBF-8CAF-D2A6046D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>
            <a:extLst>
              <a:ext uri="{FF2B5EF4-FFF2-40B4-BE49-F238E27FC236}">
                <a16:creationId xmlns:a16="http://schemas.microsoft.com/office/drawing/2014/main" id="{7352B5F0-9298-48A6-85B2-B4E85ED284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6" y="6032456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>
            <a:extLst>
              <a:ext uri="{FF2B5EF4-FFF2-40B4-BE49-F238E27FC236}">
                <a16:creationId xmlns:a16="http://schemas.microsoft.com/office/drawing/2014/main" id="{940A98AD-CEDC-4C44-A033-A18434F25F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11124447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B8CC90-2A47-42ED-8AE3-5A8EE249A839}"/>
              </a:ext>
            </a:extLst>
          </p:cNvPr>
          <p:cNvSpPr txBox="1"/>
          <p:nvPr userDrawn="1"/>
        </p:nvSpPr>
        <p:spPr>
          <a:xfrm>
            <a:off x="2169478" y="6214308"/>
            <a:ext cx="225697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xgsun@fudan.edu.cn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C:\Users\Sam2013\Desktop\孙晓光.png">
            <a:extLst>
              <a:ext uri="{FF2B5EF4-FFF2-40B4-BE49-F238E27FC236}">
                <a16:creationId xmlns:a16="http://schemas.microsoft.com/office/drawing/2014/main" id="{5553DF7C-7BB0-4CF5-B762-5330E7A4B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37" y="6140604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4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F552A-F476-4432-BC30-A85F7822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 anchor="b">
            <a:normAutofit/>
          </a:bodyPr>
          <a:lstStyle>
            <a:lvl1pPr algn="ctr">
              <a:defRPr sz="4000" b="0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4918B-C538-44CA-A9E3-F1C37723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53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A787-ED7A-48FC-9C88-6B2BD5C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3433"/>
            <a:ext cx="12192000" cy="900000"/>
          </a:xfrm>
          <a:noFill/>
        </p:spPr>
        <p:txBody>
          <a:bodyPr anchor="ctr">
            <a:normAutofit/>
          </a:bodyPr>
          <a:lstStyle>
            <a:lvl1pPr algn="ctr">
              <a:defRPr sz="4000" spc="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BC302-1D71-4D67-A551-FDF3B28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113915" cy="365125"/>
          </a:xfrm>
        </p:spPr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53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E4D93-6DC1-4A10-B8FF-24E1165D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A6F6F-42CB-4420-8610-F1395F227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F4527-5B59-4AFD-A997-1D9837E7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6ADC0-3F95-4C45-9278-90F8C1D4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C3CCB-80A9-4045-9F59-7AAABB1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7428-F242-400B-B86F-55FA4E19A5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6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AF8DF4-83A8-4AAA-8018-049AAA30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79E41-34EA-4665-81BA-44E3F488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BEBD15-7A93-456A-99E8-B14AC649D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40551-8DCC-4AE4-A2BF-43FB36929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E7DE6-D325-4A68-AA92-94C9FD8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E7B1-3FC2-4821-B144-3AA6EF938D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7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customXml" Target="../ink/ink1.xml"/><Relationship Id="rId9" Type="http://schemas.openxmlformats.org/officeDocument/2006/relationships/image" Target="../media/image4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7.jp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www.amazon.com/Learning-FPGAs-Digital-Design-Beginners/dp/1491965495/ref=sr_1_1?crid=398O1BW8E3JVE&amp;keywords=Learning+FPGAs+digital+design+for+beginners+with+Mojo&amp;qid=1643644969&amp;s=books&amp;sprefix=learning+fpgas+digital+design+for+beginners+with+mojo%2Cstripbooks%2C630&amp;sr=1-1" TargetMode="External"/><Relationship Id="rId7" Type="http://schemas.openxmlformats.org/officeDocument/2006/relationships/hyperlink" Target="https://www.amazon.com/Make-Turning-Software-Hardware-Projects/dp/145718785X/ref=sr_1_1?crid=1RSZZJEX1ZEOT&amp;keywords=Make+FPGAs+Turning+Software+into+Hardware+with+Eight+Fun+and+Easy&amp;qid=1643644778&amp;s=books&amp;sprefix=make+fpgas+turning+software+into+hardware+with+eight+fun+and+easy%2Cstripbooks%2C879&amp;sr=1-1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2.jpeg"/><Relationship Id="rId5" Type="http://schemas.openxmlformats.org/officeDocument/2006/relationships/hyperlink" Target="https://www.amazon.com/Verilog-Example-Concise-Introduction-Design/dp/0983497303/ref=dp_fod_2?pd_rd_i=0983497303&amp;psc=1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hyperlink" Target="https://www.amazon.com/Programming-FPGAs-Getting-Started-Verilog/dp/125964376X/ref=pd_bxgy_img_1/141-9927384-6752555?pd_rd_w=wesXz&amp;pf_rd_p=6b3eefea-7b16-43e9-bc45-2e332cbf99da&amp;pf_rd_r=P6V960MWSY50ZPV021SR&amp;pd_rd_r=9d3a2ee8-fbb6-40a0-ab74-6a0ec493f891&amp;pd_rd_wg=2BzmE&amp;pd_rd_i=125964376X&amp;psc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D7AB5CAE-407D-48B3-A6FA-89E0D40A892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462344" y="3305846"/>
            <a:ext cx="3806727" cy="1067740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4400" b="1" dirty="0">
                <a:solidFill>
                  <a:schemeClr val="tx2"/>
                </a:solidFill>
              </a:rPr>
              <a:t>1. </a:t>
            </a:r>
            <a:r>
              <a:rPr kumimoji="1" lang="zh-CN" altLang="en-US" sz="4400" b="1" dirty="0">
                <a:solidFill>
                  <a:schemeClr val="tx2"/>
                </a:solidFill>
              </a:rPr>
              <a:t> </a:t>
            </a:r>
            <a:r>
              <a:rPr kumimoji="1"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 门</a:t>
            </a:r>
            <a:endParaRPr kumimoji="1" lang="en-US" altLang="zh-CN" sz="32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4B179F-B72E-43E9-A379-4B460D1C96C6}"/>
              </a:ext>
            </a:extLst>
          </p:cNvPr>
          <p:cNvSpPr txBox="1"/>
          <p:nvPr/>
        </p:nvSpPr>
        <p:spPr>
          <a:xfrm>
            <a:off x="8732303" y="6252442"/>
            <a:ext cx="1141920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2023-9-17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058B4B-C109-4AD8-A616-7797F1E7F230}"/>
              </a:ext>
            </a:extLst>
          </p:cNvPr>
          <p:cNvSpPr/>
          <p:nvPr/>
        </p:nvSpPr>
        <p:spPr>
          <a:xfrm>
            <a:off x="0" y="292719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6000" b="1" spc="3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数字逻辑  </a:t>
            </a:r>
            <a:r>
              <a:rPr lang="zh-CN" altLang="en-US" sz="6600" b="1" spc="3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 验</a:t>
            </a:r>
            <a:endParaRPr lang="zh-CN" altLang="en-US" sz="4000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8FD43A-4A1E-4723-8D50-19FF0D1C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29" y="3083472"/>
            <a:ext cx="1228725" cy="1752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E928A6-6500-44BF-BC0C-7882929E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3" y="1786758"/>
            <a:ext cx="4571925" cy="35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① 新建</a:t>
            </a:r>
            <a:r>
              <a:rPr lang="zh-CN" altLang="en-US" b="1" dirty="0"/>
              <a:t>项目</a:t>
            </a:r>
            <a:r>
              <a:rPr lang="zh-CN" altLang="en-US" dirty="0"/>
              <a:t>文件 </a:t>
            </a:r>
            <a:r>
              <a:rPr lang="en-US" altLang="zh-CN" dirty="0"/>
              <a:t>-1/2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865169-B45C-414B-8A66-31571C4A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7" y="2805875"/>
            <a:ext cx="1116624" cy="1592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2A813A-36EC-4F16-9830-2F77FB323A6A}"/>
              </a:ext>
            </a:extLst>
          </p:cNvPr>
          <p:cNvSpPr txBox="1"/>
          <p:nvPr/>
        </p:nvSpPr>
        <p:spPr>
          <a:xfrm>
            <a:off x="384838" y="1849820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600" dirty="0">
                <a:solidFill>
                  <a:srgbClr val="FF0000"/>
                </a:solidFill>
              </a:rPr>
              <a:t>鼠标</a:t>
            </a:r>
            <a:endParaRPr lang="en-US" altLang="zh-CN" sz="2400" b="1" spc="600" dirty="0">
              <a:solidFill>
                <a:srgbClr val="FF0000"/>
              </a:solidFill>
            </a:endParaRPr>
          </a:p>
          <a:p>
            <a:r>
              <a:rPr lang="zh-CN" altLang="en-US" sz="2400" b="1" spc="600" dirty="0">
                <a:solidFill>
                  <a:srgbClr val="FF0000"/>
                </a:solidFill>
              </a:rPr>
              <a:t>双击</a:t>
            </a:r>
            <a:endParaRPr lang="zh-CN" altLang="en-US" b="1" spc="600" dirty="0">
              <a:solidFill>
                <a:srgbClr val="FF00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996DE8-1113-431B-BF54-830311D48253}"/>
              </a:ext>
            </a:extLst>
          </p:cNvPr>
          <p:cNvGrpSpPr/>
          <p:nvPr/>
        </p:nvGrpSpPr>
        <p:grpSpPr>
          <a:xfrm>
            <a:off x="1744794" y="1014248"/>
            <a:ext cx="3325132" cy="5785945"/>
            <a:chOff x="2249290" y="1072055"/>
            <a:chExt cx="3325132" cy="578594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B81183-9FE5-4631-9741-7B29C26D0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290" y="1072055"/>
              <a:ext cx="3325132" cy="578594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DC8E5ED-13E0-4AAA-B9A7-AA6158C98E22}"/>
                </a:ext>
              </a:extLst>
            </p:cNvPr>
            <p:cNvSpPr/>
            <p:nvPr/>
          </p:nvSpPr>
          <p:spPr>
            <a:xfrm>
              <a:off x="2596805" y="2909165"/>
              <a:ext cx="2406119" cy="2229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08DE4B7-97F2-4CD1-AD51-EC0A08C2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631" y="1014248"/>
            <a:ext cx="5944292" cy="22439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9FDFC8-FBEA-4955-B290-10B8F508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631" y="3429000"/>
            <a:ext cx="5652266" cy="3279249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1847F9BC-1CE7-4C62-A621-BA3565D1A904}"/>
              </a:ext>
            </a:extLst>
          </p:cNvPr>
          <p:cNvSpPr/>
          <p:nvPr/>
        </p:nvSpPr>
        <p:spPr>
          <a:xfrm>
            <a:off x="5185851" y="2243959"/>
            <a:ext cx="614855" cy="357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81DBC20-2022-403A-815A-4F7EAF48308B}"/>
              </a:ext>
            </a:extLst>
          </p:cNvPr>
          <p:cNvSpPr/>
          <p:nvPr/>
        </p:nvSpPr>
        <p:spPr>
          <a:xfrm>
            <a:off x="9769366" y="3074276"/>
            <a:ext cx="330325" cy="630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DC8674-2D42-47D6-BD32-C46BC872EF6C}"/>
              </a:ext>
            </a:extLst>
          </p:cNvPr>
          <p:cNvSpPr txBox="1"/>
          <p:nvPr/>
        </p:nvSpPr>
        <p:spPr>
          <a:xfrm>
            <a:off x="7224197" y="3764427"/>
            <a:ext cx="3880118" cy="1021556"/>
          </a:xfrm>
          <a:custGeom>
            <a:avLst/>
            <a:gdLst>
              <a:gd name="connsiteX0" fmla="*/ 0 w 3880118"/>
              <a:gd name="connsiteY0" fmla="*/ 170259 h 1021556"/>
              <a:gd name="connsiteX1" fmla="*/ 170259 w 3880118"/>
              <a:gd name="connsiteY1" fmla="*/ 0 h 1021556"/>
              <a:gd name="connsiteX2" fmla="*/ 795588 w 3880118"/>
              <a:gd name="connsiteY2" fmla="*/ 0 h 1021556"/>
              <a:gd name="connsiteX3" fmla="*/ 1456314 w 3880118"/>
              <a:gd name="connsiteY3" fmla="*/ 0 h 1021556"/>
              <a:gd name="connsiteX4" fmla="*/ 1940059 w 3880118"/>
              <a:gd name="connsiteY4" fmla="*/ 0 h 1021556"/>
              <a:gd name="connsiteX5" fmla="*/ 2459200 w 3880118"/>
              <a:gd name="connsiteY5" fmla="*/ 0 h 1021556"/>
              <a:gd name="connsiteX6" fmla="*/ 3013738 w 3880118"/>
              <a:gd name="connsiteY6" fmla="*/ 0 h 1021556"/>
              <a:gd name="connsiteX7" fmla="*/ 3709859 w 3880118"/>
              <a:gd name="connsiteY7" fmla="*/ 0 h 1021556"/>
              <a:gd name="connsiteX8" fmla="*/ 3880118 w 3880118"/>
              <a:gd name="connsiteY8" fmla="*/ 170259 h 1021556"/>
              <a:gd name="connsiteX9" fmla="*/ 3880118 w 3880118"/>
              <a:gd name="connsiteY9" fmla="*/ 490347 h 1021556"/>
              <a:gd name="connsiteX10" fmla="*/ 3880118 w 3880118"/>
              <a:gd name="connsiteY10" fmla="*/ 851297 h 1021556"/>
              <a:gd name="connsiteX11" fmla="*/ 3709859 w 3880118"/>
              <a:gd name="connsiteY11" fmla="*/ 1021556 h 1021556"/>
              <a:gd name="connsiteX12" fmla="*/ 3049134 w 3880118"/>
              <a:gd name="connsiteY12" fmla="*/ 1021556 h 1021556"/>
              <a:gd name="connsiteX13" fmla="*/ 2529992 w 3880118"/>
              <a:gd name="connsiteY13" fmla="*/ 1021556 h 1021556"/>
              <a:gd name="connsiteX14" fmla="*/ 1904663 w 3880118"/>
              <a:gd name="connsiteY14" fmla="*/ 1021556 h 1021556"/>
              <a:gd name="connsiteX15" fmla="*/ 1279334 w 3880118"/>
              <a:gd name="connsiteY15" fmla="*/ 1021556 h 1021556"/>
              <a:gd name="connsiteX16" fmla="*/ 689400 w 3880118"/>
              <a:gd name="connsiteY16" fmla="*/ 1021556 h 1021556"/>
              <a:gd name="connsiteX17" fmla="*/ 170259 w 3880118"/>
              <a:gd name="connsiteY17" fmla="*/ 1021556 h 1021556"/>
              <a:gd name="connsiteX18" fmla="*/ 0 w 3880118"/>
              <a:gd name="connsiteY18" fmla="*/ 851297 h 1021556"/>
              <a:gd name="connsiteX19" fmla="*/ 0 w 3880118"/>
              <a:gd name="connsiteY19" fmla="*/ 497157 h 1021556"/>
              <a:gd name="connsiteX20" fmla="*/ 0 w 3880118"/>
              <a:gd name="connsiteY20" fmla="*/ 170259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80118" h="1021556" extrusionOk="0">
                <a:moveTo>
                  <a:pt x="0" y="170259"/>
                </a:moveTo>
                <a:cubicBezTo>
                  <a:pt x="-1244" y="68199"/>
                  <a:pt x="86839" y="14182"/>
                  <a:pt x="170259" y="0"/>
                </a:cubicBezTo>
                <a:cubicBezTo>
                  <a:pt x="335062" y="-15232"/>
                  <a:pt x="509022" y="67567"/>
                  <a:pt x="795588" y="0"/>
                </a:cubicBezTo>
                <a:cubicBezTo>
                  <a:pt x="1082154" y="-67567"/>
                  <a:pt x="1158440" y="25893"/>
                  <a:pt x="1456314" y="0"/>
                </a:cubicBezTo>
                <a:cubicBezTo>
                  <a:pt x="1754188" y="-25893"/>
                  <a:pt x="1754760" y="39828"/>
                  <a:pt x="1940059" y="0"/>
                </a:cubicBezTo>
                <a:cubicBezTo>
                  <a:pt x="2125358" y="-39828"/>
                  <a:pt x="2292376" y="56191"/>
                  <a:pt x="2459200" y="0"/>
                </a:cubicBezTo>
                <a:cubicBezTo>
                  <a:pt x="2626024" y="-56191"/>
                  <a:pt x="2846906" y="17558"/>
                  <a:pt x="3013738" y="0"/>
                </a:cubicBezTo>
                <a:cubicBezTo>
                  <a:pt x="3180570" y="-17558"/>
                  <a:pt x="3419465" y="57286"/>
                  <a:pt x="3709859" y="0"/>
                </a:cubicBezTo>
                <a:cubicBezTo>
                  <a:pt x="3787315" y="-10035"/>
                  <a:pt x="3878122" y="78385"/>
                  <a:pt x="3880118" y="170259"/>
                </a:cubicBezTo>
                <a:cubicBezTo>
                  <a:pt x="3884333" y="286281"/>
                  <a:pt x="3847873" y="379059"/>
                  <a:pt x="3880118" y="490347"/>
                </a:cubicBezTo>
                <a:cubicBezTo>
                  <a:pt x="3912363" y="601635"/>
                  <a:pt x="3858151" y="698658"/>
                  <a:pt x="3880118" y="851297"/>
                </a:cubicBezTo>
                <a:cubicBezTo>
                  <a:pt x="3863475" y="925061"/>
                  <a:pt x="3812768" y="1017263"/>
                  <a:pt x="3709859" y="1021556"/>
                </a:cubicBezTo>
                <a:cubicBezTo>
                  <a:pt x="3428744" y="1058614"/>
                  <a:pt x="3295539" y="1014757"/>
                  <a:pt x="3049134" y="1021556"/>
                </a:cubicBezTo>
                <a:cubicBezTo>
                  <a:pt x="2802729" y="1028355"/>
                  <a:pt x="2661324" y="989197"/>
                  <a:pt x="2529992" y="1021556"/>
                </a:cubicBezTo>
                <a:cubicBezTo>
                  <a:pt x="2398660" y="1053915"/>
                  <a:pt x="2060971" y="970920"/>
                  <a:pt x="1904663" y="1021556"/>
                </a:cubicBezTo>
                <a:cubicBezTo>
                  <a:pt x="1748355" y="1072192"/>
                  <a:pt x="1585157" y="951616"/>
                  <a:pt x="1279334" y="1021556"/>
                </a:cubicBezTo>
                <a:cubicBezTo>
                  <a:pt x="973511" y="1091496"/>
                  <a:pt x="849711" y="970063"/>
                  <a:pt x="689400" y="1021556"/>
                </a:cubicBezTo>
                <a:cubicBezTo>
                  <a:pt x="529089" y="1073049"/>
                  <a:pt x="337508" y="969351"/>
                  <a:pt x="170259" y="1021556"/>
                </a:cubicBezTo>
                <a:cubicBezTo>
                  <a:pt x="71265" y="1042111"/>
                  <a:pt x="15012" y="939741"/>
                  <a:pt x="0" y="851297"/>
                </a:cubicBezTo>
                <a:cubicBezTo>
                  <a:pt x="-16552" y="720860"/>
                  <a:pt x="41859" y="654080"/>
                  <a:pt x="0" y="497157"/>
                </a:cubicBezTo>
                <a:cubicBezTo>
                  <a:pt x="-41859" y="340234"/>
                  <a:pt x="15231" y="285102"/>
                  <a:pt x="0" y="17025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45750320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电脑名称、项目名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文件名及其路径只能包含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字母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下划线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不能数字开头！不能有中文！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8EABE1-5CD5-4822-8C4E-43B58F2875EA}"/>
              </a:ext>
            </a:extLst>
          </p:cNvPr>
          <p:cNvSpPr/>
          <p:nvPr/>
        </p:nvSpPr>
        <p:spPr>
          <a:xfrm>
            <a:off x="6059214" y="5320502"/>
            <a:ext cx="1822680" cy="228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多文档 2">
            <a:extLst>
              <a:ext uri="{FF2B5EF4-FFF2-40B4-BE49-F238E27FC236}">
                <a16:creationId xmlns:a16="http://schemas.microsoft.com/office/drawing/2014/main" id="{2CCE715C-EA10-42D4-B8E4-75A20C3906CB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EBAC06-7726-4C8B-BDBA-195F9237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10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53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① 新建</a:t>
            </a:r>
            <a:r>
              <a:rPr lang="zh-CN" altLang="en-US" b="1" dirty="0"/>
              <a:t>项目</a:t>
            </a:r>
            <a:r>
              <a:rPr lang="zh-CN" altLang="en-US" dirty="0"/>
              <a:t>文件 </a:t>
            </a:r>
            <a:r>
              <a:rPr lang="en-US" altLang="zh-CN" dirty="0"/>
              <a:t>-2/2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99E3C2-625C-4E0A-8AA6-1380AA9D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" y="909143"/>
            <a:ext cx="6132070" cy="4745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72144D-4A27-4E51-B0AA-24482634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246" y="2442730"/>
            <a:ext cx="5458034" cy="44152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C7F35C-9283-450D-AC71-9385E1ED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35" y="4426662"/>
            <a:ext cx="3771472" cy="243133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E719AFD-CEF5-4CCC-A959-D9BA3370D535}"/>
              </a:ext>
            </a:extLst>
          </p:cNvPr>
          <p:cNvSpPr/>
          <p:nvPr/>
        </p:nvSpPr>
        <p:spPr>
          <a:xfrm>
            <a:off x="3615996" y="3429000"/>
            <a:ext cx="551356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6F6480-1EBF-4489-AC97-49C9BE9E53DA}"/>
              </a:ext>
            </a:extLst>
          </p:cNvPr>
          <p:cNvSpPr/>
          <p:nvPr/>
        </p:nvSpPr>
        <p:spPr>
          <a:xfrm>
            <a:off x="316061" y="2588599"/>
            <a:ext cx="2810767" cy="26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007CC3-5D59-400B-BF61-9E9AB111D24F}"/>
              </a:ext>
            </a:extLst>
          </p:cNvPr>
          <p:cNvSpPr txBox="1"/>
          <p:nvPr/>
        </p:nvSpPr>
        <p:spPr>
          <a:xfrm>
            <a:off x="1136468" y="1746560"/>
            <a:ext cx="4801314" cy="400110"/>
          </a:xfrm>
          <a:prstGeom prst="wedgeRectCallout">
            <a:avLst>
              <a:gd name="adj1" fmla="val -24366"/>
              <a:gd name="adj2" fmla="val 14656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如果不选中，则此后要求创建一个源文件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CED329E-06EF-413D-9A1E-C8C43EBFE20D}"/>
              </a:ext>
            </a:extLst>
          </p:cNvPr>
          <p:cNvSpPr/>
          <p:nvPr/>
        </p:nvSpPr>
        <p:spPr>
          <a:xfrm>
            <a:off x="3615996" y="5743048"/>
            <a:ext cx="1723260" cy="26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DE6BAB-EEBD-4F4C-B522-0812A64F74BA}"/>
              </a:ext>
            </a:extLst>
          </p:cNvPr>
          <p:cNvSpPr txBox="1"/>
          <p:nvPr/>
        </p:nvSpPr>
        <p:spPr>
          <a:xfrm>
            <a:off x="3937929" y="3081798"/>
            <a:ext cx="513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选芯片</a:t>
            </a:r>
            <a:r>
              <a:rPr lang="zh-CN" altLang="en-US" sz="2000" dirty="0">
                <a:solidFill>
                  <a:srgbClr val="FF0000"/>
                </a:solidFill>
              </a:rPr>
              <a:t>，此时不选芯片也可，后面可以修改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3008C4-C202-43E4-9AC2-9DB0A4FB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11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5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② 新建</a:t>
            </a:r>
            <a:r>
              <a:rPr lang="zh-CN" altLang="en-US" b="1" dirty="0"/>
              <a:t>代码</a:t>
            </a:r>
            <a:r>
              <a:rPr lang="zh-CN" altLang="en-US" dirty="0"/>
              <a:t>文件 </a:t>
            </a:r>
            <a:r>
              <a:rPr lang="en-US" altLang="zh-CN" dirty="0"/>
              <a:t>-1/4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5D5C2-EE48-4D8E-8363-FC6D6265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2" y="914950"/>
            <a:ext cx="7527443" cy="59220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819FD2-AF06-448B-BC90-FF2227B3D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59" y="2383281"/>
            <a:ext cx="6453352" cy="2955974"/>
          </a:xfrm>
          <a:prstGeom prst="rect">
            <a:avLst/>
          </a:prstGeom>
        </p:spPr>
      </p:pic>
      <p:sp>
        <p:nvSpPr>
          <p:cNvPr id="13" name="圆角矩形 6">
            <a:extLst>
              <a:ext uri="{FF2B5EF4-FFF2-40B4-BE49-F238E27FC236}">
                <a16:creationId xmlns:a16="http://schemas.microsoft.com/office/drawing/2014/main" id="{902EC363-DBF7-4E4D-99CE-17CF382C9F9F}"/>
              </a:ext>
            </a:extLst>
          </p:cNvPr>
          <p:cNvSpPr/>
          <p:nvPr/>
        </p:nvSpPr>
        <p:spPr>
          <a:xfrm>
            <a:off x="310569" y="2199657"/>
            <a:ext cx="1260728" cy="2439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9882DE94-7D0A-483D-901A-B9F17BCEEA04}"/>
              </a:ext>
            </a:extLst>
          </p:cNvPr>
          <p:cNvSpPr/>
          <p:nvPr/>
        </p:nvSpPr>
        <p:spPr>
          <a:xfrm>
            <a:off x="2617075" y="2005523"/>
            <a:ext cx="289034" cy="3672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8">
            <a:extLst>
              <a:ext uri="{FF2B5EF4-FFF2-40B4-BE49-F238E27FC236}">
                <a16:creationId xmlns:a16="http://schemas.microsoft.com/office/drawing/2014/main" id="{AC145BC3-E5E4-4A7C-8295-E93D5C06ACD7}"/>
              </a:ext>
            </a:extLst>
          </p:cNvPr>
          <p:cNvSpPr/>
          <p:nvPr/>
        </p:nvSpPr>
        <p:spPr>
          <a:xfrm rot="17725597">
            <a:off x="4146528" y="1539181"/>
            <a:ext cx="191184" cy="2742082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8">
            <a:extLst>
              <a:ext uri="{FF2B5EF4-FFF2-40B4-BE49-F238E27FC236}">
                <a16:creationId xmlns:a16="http://schemas.microsoft.com/office/drawing/2014/main" id="{EB3FE609-A2E9-44E0-8AA0-054A8ABBBF12}"/>
              </a:ext>
            </a:extLst>
          </p:cNvPr>
          <p:cNvSpPr/>
          <p:nvPr/>
        </p:nvSpPr>
        <p:spPr>
          <a:xfrm rot="17725597">
            <a:off x="3436796" y="1215562"/>
            <a:ext cx="185333" cy="4169957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E591F8-315C-41BF-BF02-ED102E004354}"/>
              </a:ext>
            </a:extLst>
          </p:cNvPr>
          <p:cNvSpPr txBox="1"/>
          <p:nvPr/>
        </p:nvSpPr>
        <p:spPr>
          <a:xfrm rot="1519044">
            <a:off x="2808357" y="2837107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en-US" altLang="zh-CN" sz="2000" b="1" dirty="0">
                <a:solidFill>
                  <a:srgbClr val="FF0000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创建文件</a:t>
            </a:r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E0F3F312-1736-44D2-843E-5F79F966EC3D}"/>
              </a:ext>
            </a:extLst>
          </p:cNvPr>
          <p:cNvSpPr/>
          <p:nvPr/>
        </p:nvSpPr>
        <p:spPr>
          <a:xfrm>
            <a:off x="7142293" y="3714608"/>
            <a:ext cx="2238190" cy="2410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F4FAED-7FEF-4070-A4A7-2C3ED0E4AF1C}"/>
              </a:ext>
            </a:extLst>
          </p:cNvPr>
          <p:cNvSpPr txBox="1"/>
          <p:nvPr/>
        </p:nvSpPr>
        <p:spPr>
          <a:xfrm>
            <a:off x="9477348" y="36519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设计文件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B08E32-9824-4D52-9143-EE759850BA70}"/>
              </a:ext>
            </a:extLst>
          </p:cNvPr>
          <p:cNvSpPr txBox="1"/>
          <p:nvPr/>
        </p:nvSpPr>
        <p:spPr>
          <a:xfrm>
            <a:off x="9477348" y="334258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约束文件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AE400-F43A-4478-B651-32E653291641}"/>
              </a:ext>
            </a:extLst>
          </p:cNvPr>
          <p:cNvSpPr txBox="1"/>
          <p:nvPr/>
        </p:nvSpPr>
        <p:spPr>
          <a:xfrm>
            <a:off x="9477348" y="39350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仿真文件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10E6A8-88E2-4D69-A2F4-F2DB3079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12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20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② 新建</a:t>
            </a:r>
            <a:r>
              <a:rPr lang="zh-CN" altLang="en-US" b="1" dirty="0"/>
              <a:t>代码</a:t>
            </a:r>
            <a:r>
              <a:rPr lang="zh-CN" altLang="en-US" dirty="0"/>
              <a:t>文件 </a:t>
            </a:r>
            <a:r>
              <a:rPr lang="en-US" altLang="zh-CN" dirty="0"/>
              <a:t>-2/4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832B01-7583-415A-AE91-BCD8D9A6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5" y="947913"/>
            <a:ext cx="5590351" cy="34616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7ACD07-EC7E-4966-859C-D1EE31E0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56" y="947913"/>
            <a:ext cx="5590351" cy="3534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364645-9507-45EF-B504-79A558803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12" y="4321175"/>
            <a:ext cx="3148013" cy="2400300"/>
          </a:xfrm>
          <a:prstGeom prst="rect">
            <a:avLst/>
          </a:prstGeom>
        </p:spPr>
      </p:pic>
      <p:sp>
        <p:nvSpPr>
          <p:cNvPr id="12" name="圆角矩形 6">
            <a:extLst>
              <a:ext uri="{FF2B5EF4-FFF2-40B4-BE49-F238E27FC236}">
                <a16:creationId xmlns:a16="http://schemas.microsoft.com/office/drawing/2014/main" id="{E9EBCD43-FFBA-416A-963F-7D462AAE6852}"/>
              </a:ext>
            </a:extLst>
          </p:cNvPr>
          <p:cNvSpPr/>
          <p:nvPr/>
        </p:nvSpPr>
        <p:spPr>
          <a:xfrm>
            <a:off x="5287035" y="5234152"/>
            <a:ext cx="2106993" cy="6759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536878-55DC-4395-9772-FBFE5F123644}"/>
              </a:ext>
            </a:extLst>
          </p:cNvPr>
          <p:cNvSpPr txBox="1"/>
          <p:nvPr/>
        </p:nvSpPr>
        <p:spPr>
          <a:xfrm>
            <a:off x="7466095" y="5234152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选</a:t>
            </a:r>
            <a:r>
              <a:rPr lang="en-US" altLang="zh-CN" sz="2000" dirty="0">
                <a:solidFill>
                  <a:srgbClr val="FF0000"/>
                </a:solidFill>
              </a:rPr>
              <a:t>SystemVerilog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C5BD66-615E-48C6-A91F-D8AB3B0ED5D5}"/>
              </a:ext>
            </a:extLst>
          </p:cNvPr>
          <p:cNvSpPr txBox="1"/>
          <p:nvPr/>
        </p:nvSpPr>
        <p:spPr>
          <a:xfrm>
            <a:off x="677276" y="5152784"/>
            <a:ext cx="2842188" cy="96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.v  </a:t>
            </a:r>
            <a:r>
              <a:rPr lang="zh-CN" altLang="en-US" sz="2000" dirty="0"/>
              <a:t>：</a:t>
            </a:r>
            <a:r>
              <a:rPr lang="en-US" altLang="zh-CN" sz="2000" dirty="0"/>
              <a:t>Verilog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.</a:t>
            </a:r>
            <a:r>
              <a:rPr lang="en-US" altLang="zh-CN" sz="2000" b="1" dirty="0" err="1">
                <a:solidFill>
                  <a:srgbClr val="FF0000"/>
                </a:solidFill>
              </a:rPr>
              <a:t>sv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SysetemVerilog</a:t>
            </a:r>
            <a:r>
              <a:rPr lang="zh-CN" altLang="en-US" sz="2000" dirty="0"/>
              <a:t>文件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D79AAF38-80FD-42DD-A582-C28DC2CB5784}"/>
              </a:ext>
            </a:extLst>
          </p:cNvPr>
          <p:cNvSpPr/>
          <p:nvPr/>
        </p:nvSpPr>
        <p:spPr>
          <a:xfrm>
            <a:off x="388242" y="2025214"/>
            <a:ext cx="289034" cy="3672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8">
            <a:extLst>
              <a:ext uri="{FF2B5EF4-FFF2-40B4-BE49-F238E27FC236}">
                <a16:creationId xmlns:a16="http://schemas.microsoft.com/office/drawing/2014/main" id="{CE7CFD9B-C5DB-4DB8-BF86-C13BF7D5D54D}"/>
              </a:ext>
            </a:extLst>
          </p:cNvPr>
          <p:cNvSpPr/>
          <p:nvPr/>
        </p:nvSpPr>
        <p:spPr>
          <a:xfrm rot="19934632">
            <a:off x="4011854" y="3021905"/>
            <a:ext cx="204961" cy="1305168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8">
            <a:extLst>
              <a:ext uri="{FF2B5EF4-FFF2-40B4-BE49-F238E27FC236}">
                <a16:creationId xmlns:a16="http://schemas.microsoft.com/office/drawing/2014/main" id="{00FC789D-771B-4605-BF59-F5B799B858CA}"/>
              </a:ext>
            </a:extLst>
          </p:cNvPr>
          <p:cNvSpPr/>
          <p:nvPr/>
        </p:nvSpPr>
        <p:spPr>
          <a:xfrm rot="12693967">
            <a:off x="7728702" y="2717155"/>
            <a:ext cx="190771" cy="1678246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E90F5EEE-0095-4AF5-99B4-A6D804BD1071}"/>
              </a:ext>
            </a:extLst>
          </p:cNvPr>
          <p:cNvSpPr/>
          <p:nvPr/>
        </p:nvSpPr>
        <p:spPr>
          <a:xfrm>
            <a:off x="6384852" y="2515806"/>
            <a:ext cx="3689313" cy="2904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6">
            <a:extLst>
              <a:ext uri="{FF2B5EF4-FFF2-40B4-BE49-F238E27FC236}">
                <a16:creationId xmlns:a16="http://schemas.microsoft.com/office/drawing/2014/main" id="{0CD0B978-ECC8-4941-80A6-28370A15C41E}"/>
              </a:ext>
            </a:extLst>
          </p:cNvPr>
          <p:cNvSpPr/>
          <p:nvPr/>
        </p:nvSpPr>
        <p:spPr>
          <a:xfrm>
            <a:off x="3326343" y="2742185"/>
            <a:ext cx="1136268" cy="2904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762166-BB53-4AF8-80AB-5D6F8EF9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13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2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② 新建</a:t>
            </a:r>
            <a:r>
              <a:rPr lang="zh-CN" altLang="en-US" b="1" dirty="0"/>
              <a:t>代码</a:t>
            </a:r>
            <a:r>
              <a:rPr lang="zh-CN" altLang="en-US" dirty="0"/>
              <a:t>文件 </a:t>
            </a:r>
            <a:r>
              <a:rPr lang="en-US" altLang="zh-CN" dirty="0"/>
              <a:t>-3/4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6E312A-75DC-4D15-8C60-737E3721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49" y="927337"/>
            <a:ext cx="6832710" cy="585709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373A078A-AAAF-4D93-9516-B879ED3341FF}"/>
              </a:ext>
            </a:extLst>
          </p:cNvPr>
          <p:cNvGrpSpPr/>
          <p:nvPr/>
        </p:nvGrpSpPr>
        <p:grpSpPr>
          <a:xfrm>
            <a:off x="838200" y="4989457"/>
            <a:ext cx="3353516" cy="1484915"/>
            <a:chOff x="838200" y="4871435"/>
            <a:chExt cx="3353516" cy="148491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38776F5-336C-43CB-A4F8-F9938B30A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871435"/>
              <a:ext cx="3353516" cy="1484915"/>
            </a:xfrm>
            <a:prstGeom prst="rect">
              <a:avLst/>
            </a:prstGeom>
          </p:spPr>
        </p:pic>
        <p:sp>
          <p:nvSpPr>
            <p:cNvPr id="13" name="圆角矩形 9">
              <a:extLst>
                <a:ext uri="{FF2B5EF4-FFF2-40B4-BE49-F238E27FC236}">
                  <a16:creationId xmlns:a16="http://schemas.microsoft.com/office/drawing/2014/main" id="{A9CFEFE8-A4B2-4015-8B53-2FB58FD310EF}"/>
                </a:ext>
              </a:extLst>
            </p:cNvPr>
            <p:cNvSpPr/>
            <p:nvPr/>
          </p:nvSpPr>
          <p:spPr>
            <a:xfrm>
              <a:off x="1907628" y="5849971"/>
              <a:ext cx="656896" cy="3130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E14EE72-993E-4A59-A331-65BF9003C36C}"/>
              </a:ext>
            </a:extLst>
          </p:cNvPr>
          <p:cNvSpPr txBox="1"/>
          <p:nvPr/>
        </p:nvSpPr>
        <p:spPr>
          <a:xfrm>
            <a:off x="10219121" y="39168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空文档</a:t>
            </a:r>
          </a:p>
        </p:txBody>
      </p:sp>
      <p:sp>
        <p:nvSpPr>
          <p:cNvPr id="15" name="圆角矩形 9">
            <a:extLst>
              <a:ext uri="{FF2B5EF4-FFF2-40B4-BE49-F238E27FC236}">
                <a16:creationId xmlns:a16="http://schemas.microsoft.com/office/drawing/2014/main" id="{7FCE840B-0CE4-4686-86DB-93882F64D80A}"/>
              </a:ext>
            </a:extLst>
          </p:cNvPr>
          <p:cNvSpPr/>
          <p:nvPr/>
        </p:nvSpPr>
        <p:spPr>
          <a:xfrm>
            <a:off x="8282152" y="1693131"/>
            <a:ext cx="3615558" cy="4781241"/>
          </a:xfrm>
          <a:prstGeom prst="roundRect">
            <a:avLst>
              <a:gd name="adj" fmla="val 649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C4B6F2-6CE4-4CAC-9C27-615BD00AC312}"/>
              </a:ext>
            </a:extLst>
          </p:cNvPr>
          <p:cNvGrpSpPr/>
          <p:nvPr/>
        </p:nvGrpSpPr>
        <p:grpSpPr>
          <a:xfrm>
            <a:off x="95807" y="940743"/>
            <a:ext cx="4922825" cy="3268499"/>
            <a:chOff x="200967" y="1271969"/>
            <a:chExt cx="4922825" cy="32684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92DEEA-5AA3-49BA-AAD3-078E7765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967" y="1271969"/>
              <a:ext cx="4922825" cy="3268499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557732-8ED6-4F5A-AB0C-B0BCD2CB029D}"/>
                </a:ext>
              </a:extLst>
            </p:cNvPr>
            <p:cNvSpPr txBox="1"/>
            <p:nvPr/>
          </p:nvSpPr>
          <p:spPr>
            <a:xfrm>
              <a:off x="423431" y="3738813"/>
              <a:ext cx="3583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</a:rPr>
                <a:t>添加引脚，此处可不添加</a:t>
              </a:r>
            </a:p>
          </p:txBody>
        </p:sp>
      </p:grpSp>
      <p:sp>
        <p:nvSpPr>
          <p:cNvPr id="19" name="箭头: 下 18">
            <a:extLst>
              <a:ext uri="{FF2B5EF4-FFF2-40B4-BE49-F238E27FC236}">
                <a16:creationId xmlns:a16="http://schemas.microsoft.com/office/drawing/2014/main" id="{D90FDD2D-6801-4DB1-9324-4EB9BC7A2E19}"/>
              </a:ext>
            </a:extLst>
          </p:cNvPr>
          <p:cNvSpPr/>
          <p:nvPr/>
        </p:nvSpPr>
        <p:spPr>
          <a:xfrm>
            <a:off x="2385848" y="4318988"/>
            <a:ext cx="336331" cy="5262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DDA9135-3EFB-46B0-BAA0-F8ECE7CAFAF8}"/>
              </a:ext>
            </a:extLst>
          </p:cNvPr>
          <p:cNvSpPr/>
          <p:nvPr/>
        </p:nvSpPr>
        <p:spPr>
          <a:xfrm>
            <a:off x="4340772" y="5554717"/>
            <a:ext cx="724228" cy="28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C532C4-7F96-4FB7-9E5C-1F9FD992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14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0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② 新建</a:t>
            </a:r>
            <a:r>
              <a:rPr lang="zh-CN" altLang="en-US" b="1" dirty="0"/>
              <a:t>代码</a:t>
            </a:r>
            <a:r>
              <a:rPr lang="zh-CN" altLang="en-US" dirty="0"/>
              <a:t>文件 </a:t>
            </a:r>
            <a:r>
              <a:rPr lang="en-US" altLang="zh-CN" dirty="0"/>
              <a:t>-4/4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5F7CF8-B2CD-41B7-BFC8-2456D1B0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08" y="2022337"/>
            <a:ext cx="4926945" cy="338088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2B82C66-3D1D-46F0-A762-A7B72ABD1715}"/>
              </a:ext>
            </a:extLst>
          </p:cNvPr>
          <p:cNvSpPr txBox="1"/>
          <p:nvPr/>
        </p:nvSpPr>
        <p:spPr>
          <a:xfrm>
            <a:off x="1362799" y="1298734"/>
            <a:ext cx="4398567" cy="461665"/>
          </a:xfrm>
          <a:prstGeom prst="wedgeRectCallout">
            <a:avLst>
              <a:gd name="adj1" fmla="val -36831"/>
              <a:gd name="adj2" fmla="val 374118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一个</a:t>
            </a:r>
            <a:r>
              <a:rPr lang="en-US" altLang="zh-CN" sz="2400" b="1" dirty="0">
                <a:solidFill>
                  <a:srgbClr val="FF0000"/>
                </a:solidFill>
              </a:rPr>
              <a:t>module</a:t>
            </a:r>
            <a:r>
              <a:rPr lang="zh-CN" altLang="en-US" sz="2400" dirty="0"/>
              <a:t>就是一个芯片</a:t>
            </a:r>
            <a:r>
              <a:rPr lang="en-US" altLang="zh-CN" sz="2400" b="1" dirty="0"/>
              <a:t>chip</a:t>
            </a:r>
            <a:endParaRPr lang="zh-CN" altLang="en-US" sz="2400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3255E5-AC7B-4BFF-A29B-AA4DBE1FF1D3}"/>
              </a:ext>
            </a:extLst>
          </p:cNvPr>
          <p:cNvGrpSpPr/>
          <p:nvPr/>
        </p:nvGrpSpPr>
        <p:grpSpPr>
          <a:xfrm>
            <a:off x="7376566" y="1014954"/>
            <a:ext cx="3241399" cy="5753707"/>
            <a:chOff x="7003448" y="1014954"/>
            <a:chExt cx="3241399" cy="575370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1C3D05-7ACB-450C-8DB0-C2614D70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3448" y="1072056"/>
              <a:ext cx="3241399" cy="564942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74F28C4-84B0-4692-83F8-7A75C37AA7A4}"/>
                </a:ext>
              </a:extLst>
            </p:cNvPr>
            <p:cNvSpPr/>
            <p:nvPr/>
          </p:nvSpPr>
          <p:spPr>
            <a:xfrm>
              <a:off x="7551683" y="1014954"/>
              <a:ext cx="2091559" cy="5753707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9AC5601A-4F3E-48C2-AAB4-1588CEEF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234" y="5559266"/>
            <a:ext cx="2002897" cy="1094953"/>
          </a:xfrm>
          <a:prstGeom prst="rect">
            <a:avLst/>
          </a:prstGeom>
        </p:spPr>
      </p:pic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6F6B0411-B9B6-4B09-A69B-5AAFC99E8618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2FA22A-D0CA-42FD-A993-201A6588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15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04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③ 新建</a:t>
            </a:r>
            <a:r>
              <a:rPr lang="zh-CN" altLang="en-US" b="1" dirty="0"/>
              <a:t>仿真</a:t>
            </a:r>
            <a:r>
              <a:rPr lang="zh-CN" altLang="en-US" dirty="0"/>
              <a:t>文件 </a:t>
            </a:r>
            <a:r>
              <a:rPr lang="en-US" altLang="zh-CN" dirty="0"/>
              <a:t>-1/3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B68E9A-0AA5-45CD-8A62-94DC4467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1021227"/>
            <a:ext cx="4950372" cy="21814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E49070-2D50-4E2D-8CAB-C3A1EACF9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41" y="3096983"/>
            <a:ext cx="4360155" cy="36867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E4B7B08-334A-4221-BEF9-282EF6DE3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4" y="3096983"/>
            <a:ext cx="4509489" cy="36867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07E992-93E2-4BF6-A7DE-2A5573E0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855" y="4222645"/>
            <a:ext cx="2532734" cy="1931162"/>
          </a:xfrm>
          <a:prstGeom prst="rect">
            <a:avLst/>
          </a:prstGeom>
        </p:spPr>
      </p:pic>
      <p:sp>
        <p:nvSpPr>
          <p:cNvPr id="20" name="圆角矩形 6">
            <a:extLst>
              <a:ext uri="{FF2B5EF4-FFF2-40B4-BE49-F238E27FC236}">
                <a16:creationId xmlns:a16="http://schemas.microsoft.com/office/drawing/2014/main" id="{141B4556-A6A8-424C-808A-77736C074C0A}"/>
              </a:ext>
            </a:extLst>
          </p:cNvPr>
          <p:cNvSpPr/>
          <p:nvPr/>
        </p:nvSpPr>
        <p:spPr>
          <a:xfrm>
            <a:off x="1456196" y="2140661"/>
            <a:ext cx="2238190" cy="2410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0FE0864-5BD5-4D93-B76E-B342FB382288}"/>
              </a:ext>
            </a:extLst>
          </p:cNvPr>
          <p:cNvSpPr txBox="1"/>
          <p:nvPr/>
        </p:nvSpPr>
        <p:spPr>
          <a:xfrm>
            <a:off x="3791251" y="20884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仿真文件</a:t>
            </a:r>
          </a:p>
        </p:txBody>
      </p:sp>
      <p:sp>
        <p:nvSpPr>
          <p:cNvPr id="26" name="圆角矩形 6">
            <a:extLst>
              <a:ext uri="{FF2B5EF4-FFF2-40B4-BE49-F238E27FC236}">
                <a16:creationId xmlns:a16="http://schemas.microsoft.com/office/drawing/2014/main" id="{C810FFCB-46EE-47AB-A521-5C8A0F362C10}"/>
              </a:ext>
            </a:extLst>
          </p:cNvPr>
          <p:cNvSpPr/>
          <p:nvPr/>
        </p:nvSpPr>
        <p:spPr>
          <a:xfrm>
            <a:off x="3600306" y="4984323"/>
            <a:ext cx="1018991" cy="3391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6">
            <a:extLst>
              <a:ext uri="{FF2B5EF4-FFF2-40B4-BE49-F238E27FC236}">
                <a16:creationId xmlns:a16="http://schemas.microsoft.com/office/drawing/2014/main" id="{CED6C9E9-BEB7-4DAA-B764-53C1814837CC}"/>
              </a:ext>
            </a:extLst>
          </p:cNvPr>
          <p:cNvSpPr/>
          <p:nvPr/>
        </p:nvSpPr>
        <p:spPr>
          <a:xfrm>
            <a:off x="5439103" y="4995996"/>
            <a:ext cx="2238190" cy="563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6">
            <a:extLst>
              <a:ext uri="{FF2B5EF4-FFF2-40B4-BE49-F238E27FC236}">
                <a16:creationId xmlns:a16="http://schemas.microsoft.com/office/drawing/2014/main" id="{EC581D4C-097A-4D68-BABE-0354E8FF221D}"/>
              </a:ext>
            </a:extLst>
          </p:cNvPr>
          <p:cNvSpPr/>
          <p:nvPr/>
        </p:nvSpPr>
        <p:spPr>
          <a:xfrm>
            <a:off x="7930580" y="4743227"/>
            <a:ext cx="2789972" cy="2410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6">
            <a:extLst>
              <a:ext uri="{FF2B5EF4-FFF2-40B4-BE49-F238E27FC236}">
                <a16:creationId xmlns:a16="http://schemas.microsoft.com/office/drawing/2014/main" id="{3C8ABAD4-BC60-4A07-BF98-430A829AB616}"/>
              </a:ext>
            </a:extLst>
          </p:cNvPr>
          <p:cNvSpPr/>
          <p:nvPr/>
        </p:nvSpPr>
        <p:spPr>
          <a:xfrm>
            <a:off x="10699532" y="6345839"/>
            <a:ext cx="633248" cy="2742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60E4FB5-D8B0-4EA2-833C-9385E37DD1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8198" y="1021227"/>
            <a:ext cx="4575365" cy="192624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F45A9A-5966-4C24-8967-C053F195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16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58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9F51DC9-5CB0-4B64-8485-F616EFDE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13" y="830996"/>
            <a:ext cx="4847356" cy="60270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③ 新建</a:t>
            </a:r>
            <a:r>
              <a:rPr lang="zh-CN" altLang="en-US" b="1" dirty="0"/>
              <a:t>仿真</a:t>
            </a:r>
            <a:r>
              <a:rPr lang="zh-CN" altLang="en-US" dirty="0"/>
              <a:t>文件 </a:t>
            </a:r>
            <a:r>
              <a:rPr lang="en-US" altLang="zh-CN" dirty="0"/>
              <a:t>-2/3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F0C536-E082-406E-9D7C-045EEA9E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1" y="1039330"/>
            <a:ext cx="4674389" cy="3805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E3521C-FD46-4A7A-AA9B-EFAAFFFA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03" y="5183860"/>
            <a:ext cx="3336541" cy="14773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4EB8D0-E3DC-4258-A202-545BAAAEB043}"/>
              </a:ext>
            </a:extLst>
          </p:cNvPr>
          <p:cNvSpPr txBox="1"/>
          <p:nvPr/>
        </p:nvSpPr>
        <p:spPr>
          <a:xfrm>
            <a:off x="9925956" y="55152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空文档</a:t>
            </a:r>
          </a:p>
        </p:txBody>
      </p:sp>
      <p:sp>
        <p:nvSpPr>
          <p:cNvPr id="16" name="圆角矩形 9">
            <a:extLst>
              <a:ext uri="{FF2B5EF4-FFF2-40B4-BE49-F238E27FC236}">
                <a16:creationId xmlns:a16="http://schemas.microsoft.com/office/drawing/2014/main" id="{26A6EDA4-3750-4760-A075-F0727ABCA053}"/>
              </a:ext>
            </a:extLst>
          </p:cNvPr>
          <p:cNvSpPr/>
          <p:nvPr/>
        </p:nvSpPr>
        <p:spPr>
          <a:xfrm>
            <a:off x="7388772" y="1672111"/>
            <a:ext cx="4440621" cy="4989148"/>
          </a:xfrm>
          <a:prstGeom prst="roundRect">
            <a:avLst>
              <a:gd name="adj" fmla="val 270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3AE892F-2789-4AA9-9020-4423D93E5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073" y="2775462"/>
            <a:ext cx="2531096" cy="29053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A9DB869-9CC4-400A-B1F2-318BA347D1CF}"/>
              </a:ext>
            </a:extLst>
          </p:cNvPr>
          <p:cNvSpPr txBox="1"/>
          <p:nvPr/>
        </p:nvSpPr>
        <p:spPr>
          <a:xfrm>
            <a:off x="628327" y="38752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添加引脚，现无需添加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CF71098E-A151-40E8-AF5D-CF93B380A6B0}"/>
              </a:ext>
            </a:extLst>
          </p:cNvPr>
          <p:cNvSpPr/>
          <p:nvPr/>
        </p:nvSpPr>
        <p:spPr>
          <a:xfrm>
            <a:off x="2209680" y="4731295"/>
            <a:ext cx="336331" cy="5262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597D40D3-5090-421A-B119-16FCCEAF978A}"/>
              </a:ext>
            </a:extLst>
          </p:cNvPr>
          <p:cNvSpPr/>
          <p:nvPr/>
        </p:nvSpPr>
        <p:spPr>
          <a:xfrm>
            <a:off x="4088602" y="5980385"/>
            <a:ext cx="3117179" cy="28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多文档 12">
            <a:extLst>
              <a:ext uri="{FF2B5EF4-FFF2-40B4-BE49-F238E27FC236}">
                <a16:creationId xmlns:a16="http://schemas.microsoft.com/office/drawing/2014/main" id="{20A2231D-8CF3-4119-80BE-C3AFC6D19852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A86613-CCCE-4305-A7E3-01A73C3A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17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83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③ 新建</a:t>
            </a:r>
            <a:r>
              <a:rPr lang="zh-CN" altLang="en-US" b="1" dirty="0"/>
              <a:t>仿真</a:t>
            </a:r>
            <a:r>
              <a:rPr lang="zh-CN" altLang="en-US" dirty="0"/>
              <a:t>文件 </a:t>
            </a:r>
            <a:r>
              <a:rPr lang="en-US" altLang="zh-CN" dirty="0"/>
              <a:t>-3/3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AC588D-BC0A-4D96-88A4-199E4FCE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64" y="972155"/>
            <a:ext cx="8073130" cy="55915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51F3E2-39A4-46DE-B2F1-71808EB8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3" y="818627"/>
            <a:ext cx="3842051" cy="60393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D22BEC-D137-4AEC-B4BE-B1C44E7B86C1}"/>
              </a:ext>
            </a:extLst>
          </p:cNvPr>
          <p:cNvSpPr txBox="1"/>
          <p:nvPr/>
        </p:nvSpPr>
        <p:spPr>
          <a:xfrm>
            <a:off x="2989094" y="2936325"/>
            <a:ext cx="6001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仿真文件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03EDF3-F1D8-4D4C-B471-8EF4ADD97628}"/>
              </a:ext>
            </a:extLst>
          </p:cNvPr>
          <p:cNvSpPr txBox="1"/>
          <p:nvPr/>
        </p:nvSpPr>
        <p:spPr>
          <a:xfrm>
            <a:off x="8338876" y="9011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仿真波形图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16AD330-156E-4B8E-B6AD-ADC3CCD6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908" y="3632097"/>
            <a:ext cx="4134999" cy="18600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146AD5E-081A-4814-B3D1-C50A9DB69ABB}"/>
              </a:ext>
            </a:extLst>
          </p:cNvPr>
          <p:cNvSpPr txBox="1"/>
          <p:nvPr/>
        </p:nvSpPr>
        <p:spPr>
          <a:xfrm>
            <a:off x="4486076" y="956390"/>
            <a:ext cx="905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放大按钮</a:t>
            </a:r>
          </a:p>
        </p:txBody>
      </p:sp>
      <p:sp>
        <p:nvSpPr>
          <p:cNvPr id="10" name="流程图: 多文档 9">
            <a:extLst>
              <a:ext uri="{FF2B5EF4-FFF2-40B4-BE49-F238E27FC236}">
                <a16:creationId xmlns:a16="http://schemas.microsoft.com/office/drawing/2014/main" id="{7F322DC3-9818-48C6-B11E-703F80FB2B5F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C9EF22-B5EB-4F54-96FB-A6C5A5CD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18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63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④ 新建</a:t>
            </a:r>
            <a:r>
              <a:rPr lang="zh-CN" altLang="en-US" b="1" dirty="0"/>
              <a:t>约束</a:t>
            </a:r>
            <a:r>
              <a:rPr lang="zh-CN" altLang="en-US" dirty="0"/>
              <a:t>文件 </a:t>
            </a:r>
            <a:r>
              <a:rPr lang="en-US" altLang="zh-CN" dirty="0"/>
              <a:t>-1/3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26B969-E8AF-4507-BEA2-DEDDB4DD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2" y="933515"/>
            <a:ext cx="5270938" cy="2215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782847-29AE-4BAF-8686-F6CF64D5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51132"/>
            <a:ext cx="4842642" cy="3471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DB56E1-AD9A-4569-B5EB-C4B1F1790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492" y="3227428"/>
            <a:ext cx="4966139" cy="35596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3748EF-50F9-48C5-8F75-C5147EA73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796" y="122419"/>
            <a:ext cx="2338423" cy="3026195"/>
          </a:xfrm>
          <a:prstGeom prst="rect">
            <a:avLst/>
          </a:prstGeom>
        </p:spPr>
      </p:pic>
      <p:sp>
        <p:nvSpPr>
          <p:cNvPr id="14" name="圆角矩形 6">
            <a:extLst>
              <a:ext uri="{FF2B5EF4-FFF2-40B4-BE49-F238E27FC236}">
                <a16:creationId xmlns:a16="http://schemas.microsoft.com/office/drawing/2014/main" id="{20613F1A-2786-4D30-BC65-7C74F3F305B5}"/>
              </a:ext>
            </a:extLst>
          </p:cNvPr>
          <p:cNvSpPr/>
          <p:nvPr/>
        </p:nvSpPr>
        <p:spPr>
          <a:xfrm>
            <a:off x="1456196" y="1709735"/>
            <a:ext cx="2238190" cy="2410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E1E811-1182-4188-94E7-FE7C8AA83266}"/>
              </a:ext>
            </a:extLst>
          </p:cNvPr>
          <p:cNvSpPr txBox="1"/>
          <p:nvPr/>
        </p:nvSpPr>
        <p:spPr>
          <a:xfrm>
            <a:off x="3791251" y="1657564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约束文件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Nexys4 DDR</a:t>
            </a:r>
            <a:r>
              <a:rPr lang="zh-CN" altLang="en-US" dirty="0">
                <a:solidFill>
                  <a:srgbClr val="FF0000"/>
                </a:solidFill>
              </a:rPr>
              <a:t>开发板引脚信息</a:t>
            </a:r>
          </a:p>
        </p:txBody>
      </p:sp>
      <p:sp>
        <p:nvSpPr>
          <p:cNvPr id="16" name="圆角矩形 6">
            <a:extLst>
              <a:ext uri="{FF2B5EF4-FFF2-40B4-BE49-F238E27FC236}">
                <a16:creationId xmlns:a16="http://schemas.microsoft.com/office/drawing/2014/main" id="{CC22F3F2-86C3-4C5D-A424-3ABBA1B1131C}"/>
              </a:ext>
            </a:extLst>
          </p:cNvPr>
          <p:cNvSpPr/>
          <p:nvPr/>
        </p:nvSpPr>
        <p:spPr>
          <a:xfrm>
            <a:off x="2412122" y="5393622"/>
            <a:ext cx="919657" cy="3292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6">
            <a:extLst>
              <a:ext uri="{FF2B5EF4-FFF2-40B4-BE49-F238E27FC236}">
                <a16:creationId xmlns:a16="http://schemas.microsoft.com/office/drawing/2014/main" id="{6A1D864A-94BD-496A-9EC2-B7B40B21B8D7}"/>
              </a:ext>
            </a:extLst>
          </p:cNvPr>
          <p:cNvSpPr/>
          <p:nvPr/>
        </p:nvSpPr>
        <p:spPr>
          <a:xfrm>
            <a:off x="6999888" y="5172906"/>
            <a:ext cx="2314908" cy="2575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E9CFAEC8-B737-4AFF-98FA-EB350AD28072}"/>
              </a:ext>
            </a:extLst>
          </p:cNvPr>
          <p:cNvSpPr/>
          <p:nvPr/>
        </p:nvSpPr>
        <p:spPr>
          <a:xfrm>
            <a:off x="6999908" y="5740463"/>
            <a:ext cx="2012713" cy="2575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7201B2-2BD0-4CEB-BC23-FA29F8070D9F}"/>
              </a:ext>
            </a:extLst>
          </p:cNvPr>
          <p:cNvSpPr txBox="1"/>
          <p:nvPr/>
        </p:nvSpPr>
        <p:spPr>
          <a:xfrm>
            <a:off x="6931573" y="598867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确保该文件在本项目中！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F35B18E-2EEE-4128-A5E5-51470052940C}"/>
              </a:ext>
            </a:extLst>
          </p:cNvPr>
          <p:cNvSpPr/>
          <p:nvPr/>
        </p:nvSpPr>
        <p:spPr>
          <a:xfrm>
            <a:off x="4737538" y="5065986"/>
            <a:ext cx="2194036" cy="36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338787-097F-4D20-92CD-9714E9FC6572}"/>
              </a:ext>
            </a:extLst>
          </p:cNvPr>
          <p:cNvSpPr txBox="1"/>
          <p:nvPr/>
        </p:nvSpPr>
        <p:spPr>
          <a:xfrm>
            <a:off x="8226616" y="4618764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*.</a:t>
            </a:r>
            <a:r>
              <a:rPr lang="en-US" altLang="zh-CN" b="1" dirty="0" err="1">
                <a:solidFill>
                  <a:srgbClr val="FF0000"/>
                </a:solidFill>
              </a:rPr>
              <a:t>xdc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dirty="0">
                <a:solidFill>
                  <a:srgbClr val="FF0000"/>
                </a:solidFill>
              </a:rPr>
              <a:t>ilinx 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esign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altLang="zh-CN" dirty="0">
                <a:solidFill>
                  <a:srgbClr val="FF0000"/>
                </a:solidFill>
              </a:rPr>
              <a:t>onstrains)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1B174D-3FB0-4D3D-B1CA-BFEB66A9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19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52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6F77D-1467-4A7B-81F8-7AD1A1ABC3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ive)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、零线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aught)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、地线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arth)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6DD7C39-72CD-47BF-ADAB-0F893CF50F4A}"/>
              </a:ext>
            </a:extLst>
          </p:cNvPr>
          <p:cNvSpPr txBox="1"/>
          <p:nvPr/>
        </p:nvSpPr>
        <p:spPr>
          <a:xfrm>
            <a:off x="1967342" y="689503"/>
            <a:ext cx="220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accent4"/>
                </a:solidFill>
              </a:rPr>
              <a:t>黄色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绿色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0017EE-B325-43C8-BA6E-BFC1A65D00E3}"/>
              </a:ext>
            </a:extLst>
          </p:cNvPr>
          <p:cNvSpPr txBox="1"/>
          <p:nvPr/>
        </p:nvSpPr>
        <p:spPr>
          <a:xfrm>
            <a:off x="4685977" y="689503"/>
            <a:ext cx="703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蓝色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D52BBA9-57FF-4397-8F0B-2A9ECB4E0335}"/>
              </a:ext>
            </a:extLst>
          </p:cNvPr>
          <p:cNvSpPr txBox="1"/>
          <p:nvPr/>
        </p:nvSpPr>
        <p:spPr>
          <a:xfrm>
            <a:off x="7801802" y="689503"/>
            <a:ext cx="1159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绿</a:t>
            </a:r>
            <a:r>
              <a:rPr lang="zh-CN" altLang="en-US" dirty="0"/>
              <a:t>双色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F9BF5E2-D050-44FE-A4EE-6D0F9815B05A}"/>
              </a:ext>
            </a:extLst>
          </p:cNvPr>
          <p:cNvGrpSpPr/>
          <p:nvPr/>
        </p:nvGrpSpPr>
        <p:grpSpPr>
          <a:xfrm flipH="1">
            <a:off x="3990878" y="2000897"/>
            <a:ext cx="2902548" cy="1516777"/>
            <a:chOff x="703811" y="1274618"/>
            <a:chExt cx="2902548" cy="151677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C705ABE-7303-4E5F-971B-0238532765AF}"/>
                </a:ext>
              </a:extLst>
            </p:cNvPr>
            <p:cNvSpPr/>
            <p:nvPr/>
          </p:nvSpPr>
          <p:spPr>
            <a:xfrm>
              <a:off x="703811" y="1274618"/>
              <a:ext cx="1446413" cy="14630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157CD046-7BCA-455B-944E-527E6A26FC81}"/>
                </a:ext>
              </a:extLst>
            </p:cNvPr>
            <p:cNvSpPr/>
            <p:nvPr/>
          </p:nvSpPr>
          <p:spPr>
            <a:xfrm flipH="1">
              <a:off x="1323130" y="2320341"/>
              <a:ext cx="2283229" cy="471054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E59A2BC9-FFFB-4FA5-BB8E-4E338E79239E}"/>
                </a:ext>
              </a:extLst>
            </p:cNvPr>
            <p:cNvSpPr/>
            <p:nvPr/>
          </p:nvSpPr>
          <p:spPr>
            <a:xfrm flipH="1">
              <a:off x="1323129" y="1611053"/>
              <a:ext cx="2283229" cy="471054"/>
            </a:xfrm>
            <a:prstGeom prst="arc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4F03C67C-D472-4169-B02F-C28F90281896}"/>
                </a:ext>
              </a:extLst>
            </p:cNvPr>
            <p:cNvSpPr/>
            <p:nvPr/>
          </p:nvSpPr>
          <p:spPr>
            <a:xfrm flipH="1">
              <a:off x="1313210" y="1937511"/>
              <a:ext cx="2283229" cy="471054"/>
            </a:xfrm>
            <a:prstGeom prst="arc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8E7207E4-0FC2-41A3-92F5-944CC6552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9" y="1793966"/>
            <a:ext cx="4028702" cy="2045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04D555D8-FB28-460A-A41A-0855D8B59FA7}"/>
                  </a:ext>
                </a:extLst>
              </p14:cNvPr>
              <p14:cNvContentPartPr/>
              <p14:nvPr/>
            </p14:nvContentPartPr>
            <p14:xfrm>
              <a:off x="3123698" y="2812125"/>
              <a:ext cx="2016360" cy="3729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04D555D8-FB28-460A-A41A-0855D8B59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5698" y="2794125"/>
                <a:ext cx="20520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21AEAFA-1B8E-4907-ADAC-92C73B087692}"/>
                  </a:ext>
                </a:extLst>
              </p14:cNvPr>
              <p14:cNvContentPartPr/>
              <p14:nvPr/>
            </p14:nvContentPartPr>
            <p14:xfrm>
              <a:off x="3584138" y="2647463"/>
              <a:ext cx="1551960" cy="26892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21AEAFA-1B8E-4907-ADAC-92C73B087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138" y="2629463"/>
                <a:ext cx="15876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FF3B600E-AA28-4867-BB62-335AFBA7F2EB}"/>
                  </a:ext>
                </a:extLst>
              </p14:cNvPr>
              <p14:cNvContentPartPr/>
              <p14:nvPr/>
            </p14:nvContentPartPr>
            <p14:xfrm>
              <a:off x="3359498" y="2088525"/>
              <a:ext cx="1781640" cy="4957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FF3B600E-AA28-4867-BB62-335AFBA7F2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1494" y="2070525"/>
                <a:ext cx="1817287" cy="531360"/>
              </a:xfrm>
              <a:prstGeom prst="rect">
                <a:avLst/>
              </a:prstGeom>
            </p:spPr>
          </p:pic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FFDBEFA3-EF92-4110-8AF1-D6F57852F11D}"/>
              </a:ext>
            </a:extLst>
          </p:cNvPr>
          <p:cNvSpPr txBox="1"/>
          <p:nvPr/>
        </p:nvSpPr>
        <p:spPr>
          <a:xfrm>
            <a:off x="6396956" y="3061544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332C188-B9D3-4C1B-AF75-0EA26A9A9E84}"/>
              </a:ext>
            </a:extLst>
          </p:cNvPr>
          <p:cNvSpPr txBox="1"/>
          <p:nvPr/>
        </p:nvSpPr>
        <p:spPr>
          <a:xfrm>
            <a:off x="6396956" y="2694494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C34163-94BF-4909-9784-E3EAB1EB2327}"/>
              </a:ext>
            </a:extLst>
          </p:cNvPr>
          <p:cNvSpPr txBox="1"/>
          <p:nvPr/>
        </p:nvSpPr>
        <p:spPr>
          <a:xfrm>
            <a:off x="6401129" y="233638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ED2A824-F730-4C96-8D21-4FB883383B28}"/>
              </a:ext>
            </a:extLst>
          </p:cNvPr>
          <p:cNvSpPr txBox="1"/>
          <p:nvPr/>
        </p:nvSpPr>
        <p:spPr>
          <a:xfrm>
            <a:off x="6022880" y="1601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墙</a:t>
            </a:r>
          </a:p>
        </p:txBody>
      </p:sp>
      <p:pic>
        <p:nvPicPr>
          <p:cNvPr id="1026" name="Picture 2" descr="家庭安装开关插座详解（图文）_电线">
            <a:extLst>
              <a:ext uri="{FF2B5EF4-FFF2-40B4-BE49-F238E27FC236}">
                <a16:creationId xmlns:a16="http://schemas.microsoft.com/office/drawing/2014/main" id="{ADDB6C50-6A97-4BA4-9EB1-1748F7EC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25" y="1524430"/>
            <a:ext cx="3366039" cy="22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4A5628-8FB4-48DD-AC59-C1C5C03548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3795" y="1192634"/>
            <a:ext cx="1887363" cy="1992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3F1AF1-4639-4CA6-8F0B-5888B22CF7EE}"/>
              </a:ext>
            </a:extLst>
          </p:cNvPr>
          <p:cNvSpPr txBox="1"/>
          <p:nvPr/>
        </p:nvSpPr>
        <p:spPr>
          <a:xfrm>
            <a:off x="0" y="601996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💀 动手前，务必先切断电源！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F88249-25E4-40E5-A8F4-4035B015228F}"/>
              </a:ext>
            </a:extLst>
          </p:cNvPr>
          <p:cNvSpPr txBox="1"/>
          <p:nvPr/>
        </p:nvSpPr>
        <p:spPr>
          <a:xfrm>
            <a:off x="406209" y="3946560"/>
            <a:ext cx="10713189" cy="1698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判断火线</a:t>
            </a:r>
            <a:r>
              <a:rPr lang="zh-CN" altLang="en-US" sz="2400" dirty="0"/>
              <a:t>：验电笔显示高电压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判断零线、地线</a:t>
            </a:r>
            <a:r>
              <a:rPr lang="zh-CN" altLang="en-US" sz="2400" dirty="0"/>
              <a:t>：万用表低电压为零线、零电压为地线；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			</a:t>
            </a:r>
            <a:r>
              <a:rPr lang="zh-CN" altLang="en-US" sz="2400" dirty="0"/>
              <a:t>外接电灯，灯亮但跳闸</a:t>
            </a:r>
            <a:r>
              <a:rPr lang="en-US" altLang="zh-CN" sz="2400" dirty="0"/>
              <a:t>(</a:t>
            </a:r>
            <a:r>
              <a:rPr lang="zh-CN" altLang="en-US" sz="2400" dirty="0"/>
              <a:t>空气开关</a:t>
            </a:r>
            <a:r>
              <a:rPr lang="en-US" altLang="zh-CN" sz="2400" dirty="0"/>
              <a:t>)</a:t>
            </a:r>
            <a:r>
              <a:rPr lang="zh-CN" altLang="en-US" sz="2400" dirty="0"/>
              <a:t>为地线，否则为零线。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A70E2B0-A53A-419E-9E03-1C9960558ED8}"/>
              </a:ext>
            </a:extLst>
          </p:cNvPr>
          <p:cNvSpPr txBox="1"/>
          <p:nvPr/>
        </p:nvSpPr>
        <p:spPr>
          <a:xfrm>
            <a:off x="498966" y="987137"/>
            <a:ext cx="5397631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判断火线、零线、地线</a:t>
            </a:r>
            <a:r>
              <a:rPr lang="zh-CN" altLang="en-US" sz="2400" dirty="0"/>
              <a:t>：看电线颜色</a:t>
            </a:r>
            <a:endParaRPr lang="en-US" altLang="zh-CN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6FDA0A-4619-4E4E-9772-4419B7A0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63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EC50A65-194B-41CC-99FB-C5AC1A13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96" y="905142"/>
            <a:ext cx="7337871" cy="59160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④ 新建</a:t>
            </a:r>
            <a:r>
              <a:rPr lang="zh-CN" altLang="en-US" b="1" dirty="0"/>
              <a:t>约束</a:t>
            </a:r>
            <a:r>
              <a:rPr lang="zh-CN" altLang="en-US" dirty="0"/>
              <a:t>文件 </a:t>
            </a:r>
            <a:r>
              <a:rPr lang="en-US" altLang="zh-CN" dirty="0"/>
              <a:t>-2/3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C7E8A7-B261-4EAD-A653-C5A7AE1DD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3" y="1917234"/>
            <a:ext cx="4672905" cy="3206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6CC5BF-6A43-4F94-84DC-53459EB54ED8}"/>
              </a:ext>
            </a:extLst>
          </p:cNvPr>
          <p:cNvSpPr txBox="1"/>
          <p:nvPr/>
        </p:nvSpPr>
        <p:spPr>
          <a:xfrm>
            <a:off x="2788407" y="3322030"/>
            <a:ext cx="2083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与开发板上</a:t>
            </a:r>
            <a:r>
              <a:rPr lang="en-US" altLang="zh-CN" sz="1200" b="1" dirty="0">
                <a:solidFill>
                  <a:srgbClr val="FF0000"/>
                </a:solidFill>
              </a:rPr>
              <a:t>Switch</a:t>
            </a:r>
            <a:r>
              <a:rPr lang="zh-CN" altLang="en-US" sz="1200" b="1" dirty="0">
                <a:solidFill>
                  <a:srgbClr val="FF0000"/>
                </a:solidFill>
              </a:rPr>
              <a:t>开关相连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36DEB9-7EE8-4CFC-91B6-93D3DA3329F1}"/>
              </a:ext>
            </a:extLst>
          </p:cNvPr>
          <p:cNvSpPr txBox="1"/>
          <p:nvPr/>
        </p:nvSpPr>
        <p:spPr>
          <a:xfrm>
            <a:off x="3024888" y="3591434"/>
            <a:ext cx="1752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与开发板上</a:t>
            </a:r>
            <a:r>
              <a:rPr lang="en-US" altLang="zh-CN" sz="1200" b="1" dirty="0">
                <a:solidFill>
                  <a:srgbClr val="FF0000"/>
                </a:solidFill>
              </a:rPr>
              <a:t>LED</a:t>
            </a:r>
            <a:r>
              <a:rPr lang="zh-CN" altLang="en-US" sz="1200" b="1" dirty="0">
                <a:solidFill>
                  <a:srgbClr val="FF0000"/>
                </a:solidFill>
              </a:rPr>
              <a:t>灯相连</a:t>
            </a: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2CEBABED-19D4-4F7E-A6B5-5AB1AD012C44}"/>
              </a:ext>
            </a:extLst>
          </p:cNvPr>
          <p:cNvSpPr/>
          <p:nvPr/>
        </p:nvSpPr>
        <p:spPr>
          <a:xfrm>
            <a:off x="9017876" y="4104291"/>
            <a:ext cx="546537" cy="25540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E505706-2618-4E73-A9A3-787BF2978B7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32538" y="3868433"/>
            <a:ext cx="6185338" cy="1512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6">
            <a:extLst>
              <a:ext uri="{FF2B5EF4-FFF2-40B4-BE49-F238E27FC236}">
                <a16:creationId xmlns:a16="http://schemas.microsoft.com/office/drawing/2014/main" id="{03F57368-5606-456E-9963-1D5FA3404703}"/>
              </a:ext>
            </a:extLst>
          </p:cNvPr>
          <p:cNvSpPr/>
          <p:nvPr/>
        </p:nvSpPr>
        <p:spPr>
          <a:xfrm>
            <a:off x="9017875" y="1476703"/>
            <a:ext cx="546537" cy="25540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95C8101-27FD-4978-953B-06204A3CE243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flipV="1">
            <a:off x="2788407" y="2753709"/>
            <a:ext cx="6229468" cy="70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多文档 12">
            <a:extLst>
              <a:ext uri="{FF2B5EF4-FFF2-40B4-BE49-F238E27FC236}">
                <a16:creationId xmlns:a16="http://schemas.microsoft.com/office/drawing/2014/main" id="{D331AC58-91AC-4388-B331-368B56B47EFB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75B513-E164-41C9-BC35-B101063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20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07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347C4-5042-427F-9E52-C7B00D2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0997"/>
          </a:xfrm>
        </p:spPr>
        <p:txBody>
          <a:bodyPr>
            <a:normAutofit/>
          </a:bodyPr>
          <a:lstStyle/>
          <a:p>
            <a:r>
              <a:rPr lang="zh-CN" altLang="en-US" dirty="0"/>
              <a:t>④ 新建</a:t>
            </a:r>
            <a:r>
              <a:rPr lang="zh-CN" altLang="en-US" b="1" dirty="0"/>
              <a:t>约束</a:t>
            </a:r>
            <a:r>
              <a:rPr lang="zh-CN" altLang="en-US" dirty="0"/>
              <a:t>文件 </a:t>
            </a:r>
            <a:r>
              <a:rPr lang="en-US" altLang="zh-CN" dirty="0"/>
              <a:t>-3/3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A0F8EB-0E1E-4B7A-ACA2-288BC972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4" y="956551"/>
            <a:ext cx="6804033" cy="5764924"/>
          </a:xfrm>
          <a:prstGeom prst="rect">
            <a:avLst/>
          </a:prstGeom>
        </p:spPr>
      </p:pic>
      <p:sp>
        <p:nvSpPr>
          <p:cNvPr id="8" name="圆角矩形 9">
            <a:extLst>
              <a:ext uri="{FF2B5EF4-FFF2-40B4-BE49-F238E27FC236}">
                <a16:creationId xmlns:a16="http://schemas.microsoft.com/office/drawing/2014/main" id="{01C9F4A7-44F2-4072-A666-F1733FE9C058}"/>
              </a:ext>
            </a:extLst>
          </p:cNvPr>
          <p:cNvSpPr/>
          <p:nvPr/>
        </p:nvSpPr>
        <p:spPr>
          <a:xfrm>
            <a:off x="346843" y="5875174"/>
            <a:ext cx="1361089" cy="2365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9">
            <a:extLst>
              <a:ext uri="{FF2B5EF4-FFF2-40B4-BE49-F238E27FC236}">
                <a16:creationId xmlns:a16="http://schemas.microsoft.com/office/drawing/2014/main" id="{76F0BA5B-3944-40EB-929A-32E3376F37A5}"/>
              </a:ext>
            </a:extLst>
          </p:cNvPr>
          <p:cNvSpPr/>
          <p:nvPr/>
        </p:nvSpPr>
        <p:spPr>
          <a:xfrm>
            <a:off x="5218388" y="1145518"/>
            <a:ext cx="1744715" cy="231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A186081-F5CB-408B-8B0E-E47A3D0313DE}"/>
              </a:ext>
            </a:extLst>
          </p:cNvPr>
          <p:cNvCxnSpPr>
            <a:stCxn id="8" idx="3"/>
          </p:cNvCxnSpPr>
          <p:nvPr/>
        </p:nvCxnSpPr>
        <p:spPr>
          <a:xfrm flipV="1">
            <a:off x="1707932" y="1376855"/>
            <a:ext cx="3510456" cy="4616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88EFCCA-955D-4B2E-883C-4D0E4D5F4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78" y="1091541"/>
            <a:ext cx="2315561" cy="3252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FB1762-965F-4847-BE10-82C848D6D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659" y="4000090"/>
            <a:ext cx="2510775" cy="18040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B669AF5-B68F-435F-BAA8-9DF594925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778" y="1651764"/>
            <a:ext cx="2383767" cy="1638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E41E59-BAB7-414A-A6DE-9F652856C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223" y="4524562"/>
            <a:ext cx="2075891" cy="14724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FB6D99D-2B51-402D-9221-95FCAD0A9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041" y="1651764"/>
            <a:ext cx="2333376" cy="1638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7B4BE7-4317-4774-BCB9-B14E98ECA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121" y="3364264"/>
            <a:ext cx="2339197" cy="190450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0CEB530-5E2F-4794-B899-0D242BAE6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199" y="4170603"/>
            <a:ext cx="2515069" cy="66687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7A2ED1D-AF8E-4399-A0C0-5EE3644C7B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70270"/>
          <a:stretch/>
        </p:blipFill>
        <p:spPr>
          <a:xfrm>
            <a:off x="7394264" y="5397775"/>
            <a:ext cx="4641407" cy="141818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CAF7842-6B79-4788-A99F-4DA7E721C7D1}"/>
              </a:ext>
            </a:extLst>
          </p:cNvPr>
          <p:cNvSpPr txBox="1"/>
          <p:nvPr/>
        </p:nvSpPr>
        <p:spPr>
          <a:xfrm>
            <a:off x="9001589" y="275401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连结</a:t>
            </a:r>
            <a:r>
              <a:rPr lang="en-US" altLang="zh-CN" b="1" dirty="0">
                <a:solidFill>
                  <a:srgbClr val="FF0000"/>
                </a:solidFill>
              </a:rPr>
              <a:t>A7</a:t>
            </a:r>
            <a:r>
              <a:rPr lang="zh-CN" altLang="en-US" b="1" dirty="0">
                <a:solidFill>
                  <a:srgbClr val="FF0000"/>
                </a:solidFill>
              </a:rPr>
              <a:t>芯片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F441BDD-E329-4D84-AE9C-FA69C53E50EC}"/>
              </a:ext>
            </a:extLst>
          </p:cNvPr>
          <p:cNvSpPr txBox="1"/>
          <p:nvPr/>
        </p:nvSpPr>
        <p:spPr>
          <a:xfrm>
            <a:off x="9105708" y="376418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将</a:t>
            </a:r>
            <a:r>
              <a:rPr lang="en-US" altLang="zh-CN" b="1" dirty="0">
                <a:solidFill>
                  <a:srgbClr val="FF0000"/>
                </a:solidFill>
              </a:rPr>
              <a:t>bit</a:t>
            </a:r>
            <a:r>
              <a:rPr lang="zh-CN" altLang="en-US" b="1" dirty="0">
                <a:solidFill>
                  <a:srgbClr val="FF0000"/>
                </a:solidFill>
              </a:rPr>
              <a:t>文件下载到</a:t>
            </a:r>
            <a:r>
              <a:rPr lang="en-US" altLang="zh-CN" b="1" dirty="0">
                <a:solidFill>
                  <a:srgbClr val="FF0000"/>
                </a:solidFill>
              </a:rPr>
              <a:t>A7</a:t>
            </a:r>
            <a:r>
              <a:rPr lang="zh-CN" altLang="en-US" b="1" dirty="0">
                <a:solidFill>
                  <a:srgbClr val="FF0000"/>
                </a:solidFill>
              </a:rPr>
              <a:t>芯片上</a:t>
            </a:r>
          </a:p>
        </p:txBody>
      </p:sp>
      <p:sp>
        <p:nvSpPr>
          <p:cNvPr id="18" name="流程图: 多文档 17">
            <a:extLst>
              <a:ext uri="{FF2B5EF4-FFF2-40B4-BE49-F238E27FC236}">
                <a16:creationId xmlns:a16="http://schemas.microsoft.com/office/drawing/2014/main" id="{4105D22D-50A7-4E92-BC26-48D169D63D69}"/>
              </a:ext>
            </a:extLst>
          </p:cNvPr>
          <p:cNvSpPr/>
          <p:nvPr/>
        </p:nvSpPr>
        <p:spPr>
          <a:xfrm>
            <a:off x="9884229" y="142308"/>
            <a:ext cx="1440000" cy="648000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Led</a:t>
            </a:r>
            <a:endParaRPr lang="zh-CN" altLang="en-US" sz="24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27540B-3464-4F9D-B6DD-FF979B19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21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41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1D15E-1D0A-43F5-B615-DE8D91E3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8333"/>
          </a:xfrm>
        </p:spPr>
        <p:txBody>
          <a:bodyPr/>
          <a:lstStyle/>
          <a:p>
            <a:r>
              <a:rPr lang="en-US" altLang="zh-CN" b="1" dirty="0"/>
              <a:t>Xilinx </a:t>
            </a:r>
            <a:r>
              <a:rPr lang="zh-CN" altLang="en-US" b="1" dirty="0"/>
              <a:t>帮助文档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F4A5A-1CF0-47BB-A711-3138C389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5" y="964858"/>
            <a:ext cx="9144000" cy="589314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E71972-AE80-4C83-B59C-C010617C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22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91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67A49B-B103-4CF6-99E8-822081AD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Objects in </a:t>
            </a:r>
            <a:r>
              <a:rPr lang="en-US" altLang="zh-CN" dirty="0" err="1"/>
              <a:t>Vivado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FC82F7-4E95-4511-8A63-BF2C6832C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5965" y="2435958"/>
            <a:ext cx="6520070" cy="40097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F83D13-7479-46D8-8866-74C9826E01FC}"/>
              </a:ext>
            </a:extLst>
          </p:cNvPr>
          <p:cNvSpPr txBox="1"/>
          <p:nvPr/>
        </p:nvSpPr>
        <p:spPr>
          <a:xfrm>
            <a:off x="3441778" y="1746131"/>
            <a:ext cx="766733" cy="408623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port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CEDB155-872E-4813-A292-4A4511EE5C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25145" y="2154754"/>
            <a:ext cx="14199" cy="9400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1FE2B01-26C6-4A4F-844F-D16D9182B59C}"/>
              </a:ext>
            </a:extLst>
          </p:cNvPr>
          <p:cNvSpPr txBox="1"/>
          <p:nvPr/>
        </p:nvSpPr>
        <p:spPr>
          <a:xfrm>
            <a:off x="5447590" y="1746131"/>
            <a:ext cx="766733" cy="408623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pin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511487-869A-4814-9D9B-352B8C3A593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338733" y="2154754"/>
            <a:ext cx="492224" cy="9400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4A8DDFA-04CC-4129-B51C-DC1D5ABCF0ED}"/>
              </a:ext>
            </a:extLst>
          </p:cNvPr>
          <p:cNvSpPr txBox="1"/>
          <p:nvPr/>
        </p:nvSpPr>
        <p:spPr>
          <a:xfrm>
            <a:off x="7412698" y="1746131"/>
            <a:ext cx="766733" cy="408623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net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39933F8-E3E5-43F1-B6A0-3F59E35F3A7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264492" y="2154754"/>
            <a:ext cx="1531573" cy="94002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5A48D10-5BDA-4AD9-B812-AAA2C5C55692}"/>
              </a:ext>
            </a:extLst>
          </p:cNvPr>
          <p:cNvSpPr txBox="1"/>
          <p:nvPr/>
        </p:nvSpPr>
        <p:spPr>
          <a:xfrm>
            <a:off x="863759" y="5344999"/>
            <a:ext cx="1475722" cy="408623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Package pin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578819-D2F9-4F67-A570-12C632438A42}"/>
              </a:ext>
            </a:extLst>
          </p:cNvPr>
          <p:cNvSpPr txBox="1"/>
          <p:nvPr/>
        </p:nvSpPr>
        <p:spPr>
          <a:xfrm>
            <a:off x="9852519" y="5344999"/>
            <a:ext cx="1250442" cy="408623"/>
          </a:xfrm>
          <a:prstGeom prst="roundRect">
            <a:avLst/>
          </a:prstGeom>
          <a:solidFill>
            <a:schemeClr val="accent5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IO bank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3EC85BC-A87C-4DB8-8C43-482DA6B865C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39481" y="5270029"/>
            <a:ext cx="846720" cy="27928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A4238B7-4231-47D4-AEF8-305E0A29383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183757" y="5549311"/>
            <a:ext cx="66876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09F8A79-1612-4F35-BF7F-D42CF2990846}"/>
              </a:ext>
            </a:extLst>
          </p:cNvPr>
          <p:cNvSpPr txBox="1"/>
          <p:nvPr/>
        </p:nvSpPr>
        <p:spPr>
          <a:xfrm>
            <a:off x="3432134" y="12865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端口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A1F70A2-5413-4E1D-8736-9A88525802FB}"/>
              </a:ext>
            </a:extLst>
          </p:cNvPr>
          <p:cNvSpPr txBox="1"/>
          <p:nvPr/>
        </p:nvSpPr>
        <p:spPr>
          <a:xfrm>
            <a:off x="5414104" y="12751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引脚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003DE3-945F-4613-BD67-E8CBD6D5030C}"/>
              </a:ext>
            </a:extLst>
          </p:cNvPr>
          <p:cNvSpPr txBox="1"/>
          <p:nvPr/>
        </p:nvSpPr>
        <p:spPr>
          <a:xfrm>
            <a:off x="7412698" y="12751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连线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C1343F-CFEA-4AA7-A36E-78E9A0EB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23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82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Verilog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E49323-1A36-43A6-A8EC-F82CA1D0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24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980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784978-512F-4E64-99B1-DF03B854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硬件描述语言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）</a:t>
            </a:r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D6CED31C-4956-44FC-A394-1B9DEED6C508}"/>
              </a:ext>
            </a:extLst>
          </p:cNvPr>
          <p:cNvSpPr/>
          <p:nvPr/>
        </p:nvSpPr>
        <p:spPr>
          <a:xfrm>
            <a:off x="1211338" y="2910341"/>
            <a:ext cx="2877185" cy="6985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04419A75-23C0-452B-A9DF-3996E175FFA0}"/>
              </a:ext>
            </a:extLst>
          </p:cNvPr>
          <p:cNvSpPr/>
          <p:nvPr/>
        </p:nvSpPr>
        <p:spPr>
          <a:xfrm>
            <a:off x="1211339" y="1911366"/>
            <a:ext cx="2877184" cy="6985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F8D69D-D4DD-4F3D-BC2B-FCC84AA4B613}"/>
              </a:ext>
            </a:extLst>
          </p:cNvPr>
          <p:cNvSpPr/>
          <p:nvPr/>
        </p:nvSpPr>
        <p:spPr>
          <a:xfrm>
            <a:off x="775544" y="1781145"/>
            <a:ext cx="3160591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/>
              <a:t>Verilog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BA16B9-281B-4463-8C28-99374D1CCE86}"/>
              </a:ext>
            </a:extLst>
          </p:cNvPr>
          <p:cNvSpPr/>
          <p:nvPr/>
        </p:nvSpPr>
        <p:spPr>
          <a:xfrm>
            <a:off x="775544" y="2989449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 err="1">
                <a:solidFill>
                  <a:srgbClr val="FF0000"/>
                </a:solidFill>
              </a:rPr>
              <a:t>SytemVerilog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641385-6D6C-405A-8B1A-1812C5301ED5}"/>
              </a:ext>
            </a:extLst>
          </p:cNvPr>
          <p:cNvSpPr/>
          <p:nvPr/>
        </p:nvSpPr>
        <p:spPr>
          <a:xfrm>
            <a:off x="3108654" y="875352"/>
            <a:ext cx="37333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H</a:t>
            </a:r>
            <a:r>
              <a:rPr lang="en-US" altLang="zh-CN" sz="2000" dirty="0"/>
              <a:t>ardware </a:t>
            </a:r>
            <a:r>
              <a:rPr lang="en-US" altLang="zh-CN" sz="2000" b="1" dirty="0">
                <a:solidFill>
                  <a:srgbClr val="FF0000"/>
                </a:solidFill>
              </a:rPr>
              <a:t>D</a:t>
            </a:r>
            <a:r>
              <a:rPr lang="en-US" altLang="zh-CN" sz="2000" dirty="0"/>
              <a:t>escription </a:t>
            </a:r>
            <a:r>
              <a:rPr lang="en-US" altLang="zh-CN" sz="2000" b="1" dirty="0">
                <a:solidFill>
                  <a:srgbClr val="FF0000"/>
                </a:solidFill>
              </a:rPr>
              <a:t>L</a:t>
            </a:r>
            <a:r>
              <a:rPr lang="en-US" altLang="zh-CN" sz="2000" dirty="0"/>
              <a:t>anguage</a:t>
            </a:r>
            <a:endParaRPr lang="zh-CN" altLang="en-US" sz="2000" dirty="0"/>
          </a:p>
        </p:txBody>
      </p:sp>
      <p:sp>
        <p:nvSpPr>
          <p:cNvPr id="10" name="圆角矩形 4">
            <a:extLst>
              <a:ext uri="{FF2B5EF4-FFF2-40B4-BE49-F238E27FC236}">
                <a16:creationId xmlns:a16="http://schemas.microsoft.com/office/drawing/2014/main" id="{DD6FC1E2-9660-400B-86FD-C4587B75BE11}"/>
              </a:ext>
            </a:extLst>
          </p:cNvPr>
          <p:cNvSpPr/>
          <p:nvPr/>
        </p:nvSpPr>
        <p:spPr>
          <a:xfrm>
            <a:off x="1211339" y="3866098"/>
            <a:ext cx="2877184" cy="6985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E5A8F9-65A2-4E74-BC8E-9641BC7B0E26}"/>
              </a:ext>
            </a:extLst>
          </p:cNvPr>
          <p:cNvSpPr/>
          <p:nvPr/>
        </p:nvSpPr>
        <p:spPr>
          <a:xfrm>
            <a:off x="775544" y="3735877"/>
            <a:ext cx="3160591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/>
              <a:t>VHDL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0B0020-500E-4102-B575-B1D215CE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75" y="1545939"/>
            <a:ext cx="6395731" cy="4640317"/>
          </a:xfrm>
          <a:prstGeom prst="rect">
            <a:avLst/>
          </a:prstGeom>
        </p:spPr>
      </p:pic>
      <p:sp>
        <p:nvSpPr>
          <p:cNvPr id="12" name="圆角矩形 6">
            <a:extLst>
              <a:ext uri="{FF2B5EF4-FFF2-40B4-BE49-F238E27FC236}">
                <a16:creationId xmlns:a16="http://schemas.microsoft.com/office/drawing/2014/main" id="{4FB9199F-2E4E-47C5-B591-9099A49B7D09}"/>
              </a:ext>
            </a:extLst>
          </p:cNvPr>
          <p:cNvSpPr/>
          <p:nvPr/>
        </p:nvSpPr>
        <p:spPr>
          <a:xfrm>
            <a:off x="8014136" y="4621112"/>
            <a:ext cx="3489436" cy="3292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985D31-896C-4721-ADA6-F9B92DBD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25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675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306F3-9323-4731-83FC-12E18EDF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Verilog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7EA6EB01-C872-4552-A875-1F0B395DDC28}"/>
              </a:ext>
            </a:extLst>
          </p:cNvPr>
          <p:cNvSpPr txBox="1">
            <a:spLocks/>
          </p:cNvSpPr>
          <p:nvPr/>
        </p:nvSpPr>
        <p:spPr>
          <a:xfrm>
            <a:off x="1328750" y="1230922"/>
            <a:ext cx="9123788" cy="54484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Verilog</a:t>
            </a:r>
            <a:r>
              <a:rPr lang="zh-CN" altLang="en-US" dirty="0"/>
              <a:t>和</a:t>
            </a:r>
            <a:r>
              <a:rPr lang="en-US" altLang="zh-CN" dirty="0"/>
              <a:t>VHDL</a:t>
            </a:r>
            <a:r>
              <a:rPr lang="zh-CN" altLang="en-US" dirty="0"/>
              <a:t>的语法有些不同，但本质都是一样的。</a:t>
            </a:r>
            <a:endParaRPr lang="en-US" altLang="zh-CN" dirty="0"/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Verilog</a:t>
            </a:r>
            <a:r>
              <a:rPr lang="zh-CN" altLang="en-US" dirty="0"/>
              <a:t>语言的语法跟</a:t>
            </a:r>
            <a:r>
              <a:rPr lang="en-US" altLang="zh-CN" dirty="0"/>
              <a:t>C</a:t>
            </a:r>
            <a:r>
              <a:rPr lang="zh-CN" altLang="en-US" dirty="0"/>
              <a:t>语言很相像，但有根本区别：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C</a:t>
            </a:r>
            <a:r>
              <a:rPr lang="en-US" altLang="zh-CN" sz="1800" dirty="0"/>
              <a:t>  </a:t>
            </a:r>
            <a:r>
              <a:rPr lang="zh-CN" altLang="en-US" dirty="0"/>
              <a:t>语言程序是</a:t>
            </a:r>
            <a:r>
              <a:rPr lang="zh-CN" altLang="en-US" b="1" dirty="0">
                <a:solidFill>
                  <a:srgbClr val="FF0000"/>
                </a:solidFill>
              </a:rPr>
              <a:t>串行</a:t>
            </a:r>
            <a:r>
              <a:rPr lang="zh-CN" altLang="en-US" dirty="0"/>
              <a:t>执行的；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Verilog</a:t>
            </a:r>
            <a:r>
              <a:rPr lang="zh-CN" altLang="en-US" dirty="0"/>
              <a:t>程序是</a:t>
            </a:r>
            <a:r>
              <a:rPr lang="zh-CN" altLang="en-US" b="1" dirty="0">
                <a:solidFill>
                  <a:srgbClr val="FF0000"/>
                </a:solidFill>
              </a:rPr>
              <a:t>并行</a:t>
            </a:r>
            <a:r>
              <a:rPr lang="zh-CN" altLang="en-US" dirty="0"/>
              <a:t>执行的。</a:t>
            </a:r>
            <a:endParaRPr lang="en-US" altLang="zh-CN" dirty="0"/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Verilog</a:t>
            </a:r>
            <a:r>
              <a:rPr lang="zh-CN" altLang="en-US" dirty="0"/>
              <a:t>只是一个工具，不要执着于具体语法。</a:t>
            </a:r>
            <a:endParaRPr lang="en-US" altLang="zh-CN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学会了下述</a:t>
            </a:r>
            <a:r>
              <a:rPr lang="en-US" altLang="zh-CN" dirty="0"/>
              <a:t>3</a:t>
            </a:r>
            <a:r>
              <a:rPr lang="zh-CN" altLang="en-US" dirty="0"/>
              <a:t>个语句，对所有的设计都够用了</a:t>
            </a:r>
            <a:r>
              <a:rPr lang="en-US" altLang="zh-CN" dirty="0"/>
              <a:t>(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胡伟武</a:t>
            </a:r>
            <a:r>
              <a:rPr lang="en-US" altLang="zh-CN" dirty="0"/>
              <a:t>)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assign</a:t>
            </a:r>
            <a:r>
              <a:rPr lang="zh-CN" altLang="en-US" dirty="0"/>
              <a:t>语句：用于描述</a:t>
            </a:r>
            <a:r>
              <a:rPr lang="zh-CN" altLang="en-US" b="1" dirty="0"/>
              <a:t>组合逻辑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always </a:t>
            </a:r>
            <a:r>
              <a:rPr lang="en-US" altLang="zh-CN" dirty="0"/>
              <a:t>(@poedge clock) </a:t>
            </a:r>
            <a:r>
              <a:rPr lang="zh-CN" altLang="en-US" dirty="0"/>
              <a:t>语句：用于描述</a:t>
            </a:r>
            <a:r>
              <a:rPr lang="zh-CN" altLang="en-US" b="1" dirty="0"/>
              <a:t>时序逻辑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模块调用</a:t>
            </a:r>
            <a:r>
              <a:rPr lang="zh-CN" altLang="en-US" dirty="0"/>
              <a:t>语句。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56D55A-B1E9-417A-A556-A2039FA8293B}"/>
              </a:ext>
            </a:extLst>
          </p:cNvPr>
          <p:cNvSpPr txBox="1"/>
          <p:nvPr/>
        </p:nvSpPr>
        <p:spPr>
          <a:xfrm>
            <a:off x="6294645" y="2651758"/>
            <a:ext cx="1835319" cy="408623"/>
          </a:xfrm>
          <a:prstGeom prst="wedgeRoundRectCallout">
            <a:avLst>
              <a:gd name="adj1" fmla="val -34874"/>
              <a:gd name="adj2" fmla="val -106349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如，大小写敏感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0CBE1E-03B0-4193-A697-BFB4F0CCCCBC}"/>
              </a:ext>
            </a:extLst>
          </p:cNvPr>
          <p:cNvSpPr txBox="1"/>
          <p:nvPr/>
        </p:nvSpPr>
        <p:spPr>
          <a:xfrm>
            <a:off x="9833050" y="4493508"/>
            <a:ext cx="1835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龙芯中科董事长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48D62-FCAC-4E23-8654-57B3B805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26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08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3D926-2604-4552-8052-C3A81E73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pc="0" dirty="0"/>
              <a:t>对 比</a:t>
            </a:r>
            <a:endParaRPr lang="zh-CN" altLang="en-US" spc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3997A-D14D-49A9-A679-12B8193DAA5D}"/>
              </a:ext>
            </a:extLst>
          </p:cNvPr>
          <p:cNvSpPr/>
          <p:nvPr/>
        </p:nvSpPr>
        <p:spPr>
          <a:xfrm>
            <a:off x="77263" y="1159404"/>
            <a:ext cx="3458832" cy="554619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Verilog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sillyfunction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a, b, c,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y);</a:t>
            </a:r>
          </a:p>
          <a:p>
            <a:pPr>
              <a:lnSpc>
                <a:spcPct val="150000"/>
              </a:lnSpc>
            </a:pPr>
            <a:r>
              <a:rPr lang="fr-FR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assign</a:t>
            </a:r>
            <a:r>
              <a:rPr lang="fr-FR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~a &amp; ~b &amp; ~c |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a &amp; ~b &amp; ~c |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a &amp; ~b &amp; c;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en-US" altLang="zh-CN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04E926-0D70-4647-968A-C354D09C3FE1}"/>
              </a:ext>
            </a:extLst>
          </p:cNvPr>
          <p:cNvSpPr/>
          <p:nvPr/>
        </p:nvSpPr>
        <p:spPr>
          <a:xfrm>
            <a:off x="7745195" y="1160004"/>
            <a:ext cx="4369542" cy="552632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Arial Black" panose="020B0A04020102020204" pitchFamily="34" charset="0"/>
              </a:rPr>
              <a:t>VHDL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library</a:t>
            </a:r>
            <a:r>
              <a:rPr lang="en-US" altLang="zh-CN" sz="1800" dirty="0">
                <a:latin typeface="LetterGothic"/>
              </a:rPr>
              <a:t> IEEE;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use</a:t>
            </a:r>
            <a:r>
              <a:rPr lang="en-US" altLang="zh-CN" sz="1800" dirty="0">
                <a:latin typeface="LetterGothic"/>
              </a:rPr>
              <a:t> IEEE.STD_LOGIC_1164.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all</a:t>
            </a:r>
            <a:r>
              <a:rPr lang="en-US" altLang="zh-CN" sz="1800" dirty="0">
                <a:latin typeface="LetterGothic"/>
              </a:rPr>
              <a:t>;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entity</a:t>
            </a:r>
            <a:r>
              <a:rPr lang="en-US" altLang="zh-CN" sz="1800" dirty="0">
                <a:solidFill>
                  <a:schemeClr val="tx2"/>
                </a:solidFill>
                <a:latin typeface="LetterGothic"/>
              </a:rPr>
              <a:t> </a:t>
            </a:r>
            <a:r>
              <a:rPr lang="en-US" altLang="zh-CN" sz="1800" b="1" dirty="0" err="1">
                <a:latin typeface="LetterGothic"/>
              </a:rPr>
              <a:t>sillyfunction</a:t>
            </a:r>
            <a:r>
              <a:rPr lang="en-US" altLang="zh-CN" sz="1800" dirty="0">
                <a:latin typeface="LetterGothic"/>
              </a:rPr>
              <a:t>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is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  port</a:t>
            </a:r>
            <a:r>
              <a:rPr lang="en-US" altLang="zh-CN" sz="1800" dirty="0">
                <a:solidFill>
                  <a:schemeClr val="tx2"/>
                </a:solidFill>
                <a:latin typeface="LetterGothic"/>
              </a:rPr>
              <a:t> </a:t>
            </a:r>
            <a:r>
              <a:rPr lang="en-US" altLang="zh-CN" sz="1800" dirty="0">
                <a:latin typeface="LetterGothic"/>
              </a:rPr>
              <a:t>(a, b, c: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in</a:t>
            </a:r>
            <a:r>
              <a:rPr lang="en-US" altLang="zh-CN" sz="1800" dirty="0">
                <a:latin typeface="LetterGothic"/>
              </a:rPr>
              <a:t>   STD_LOGIC;</a:t>
            </a:r>
          </a:p>
          <a:p>
            <a:pPr>
              <a:lnSpc>
                <a:spcPct val="130000"/>
              </a:lnSpc>
            </a:pPr>
            <a:r>
              <a:rPr lang="en-US" altLang="zh-CN" sz="1800" dirty="0">
                <a:latin typeface="LetterGothic"/>
              </a:rPr>
              <a:t>        y:       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out</a:t>
            </a:r>
            <a:r>
              <a:rPr lang="en-US" altLang="zh-CN" sz="1800" dirty="0">
                <a:latin typeface="LetterGothic"/>
              </a:rPr>
              <a:t> STD_LOGIC);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end</a:t>
            </a:r>
            <a:r>
              <a:rPr lang="en-US" altLang="zh-CN" sz="1800" dirty="0">
                <a:latin typeface="LetterGothic"/>
              </a:rPr>
              <a:t>;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architecture</a:t>
            </a:r>
            <a:r>
              <a:rPr lang="en-US" altLang="zh-CN" sz="1800" dirty="0">
                <a:solidFill>
                  <a:schemeClr val="tx2"/>
                </a:solidFill>
                <a:latin typeface="LetterGothic"/>
              </a:rPr>
              <a:t> </a:t>
            </a:r>
            <a:r>
              <a:rPr lang="en-US" altLang="zh-CN" sz="1800" dirty="0">
                <a:latin typeface="LetterGothic"/>
              </a:rPr>
              <a:t>synth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of</a:t>
            </a:r>
            <a:r>
              <a:rPr lang="en-US" altLang="zh-CN" sz="1800" dirty="0">
                <a:latin typeface="LetterGothic"/>
              </a:rPr>
              <a:t> </a:t>
            </a:r>
            <a:r>
              <a:rPr lang="en-US" altLang="zh-CN" sz="1800" dirty="0" err="1">
                <a:latin typeface="LetterGothic"/>
              </a:rPr>
              <a:t>sillyfunction</a:t>
            </a:r>
            <a:r>
              <a:rPr lang="en-US" altLang="zh-CN" sz="1800" dirty="0">
                <a:latin typeface="LetterGothic"/>
              </a:rPr>
              <a:t> </a:t>
            </a: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is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begin</a:t>
            </a:r>
          </a:p>
          <a:p>
            <a:pPr>
              <a:lnSpc>
                <a:spcPct val="130000"/>
              </a:lnSpc>
            </a:pPr>
            <a:r>
              <a:rPr lang="en-US" altLang="zh-CN" sz="1800" dirty="0">
                <a:latin typeface="LetterGothic"/>
              </a:rPr>
              <a:t> y </a:t>
            </a:r>
            <a:r>
              <a:rPr lang="en-US" altLang="zh-CN" sz="1800" dirty="0">
                <a:latin typeface="MathematicalPi-One"/>
              </a:rPr>
              <a:t>&lt;=</a:t>
            </a:r>
            <a:r>
              <a:rPr lang="en-US" altLang="zh-CN" sz="1800" dirty="0">
                <a:latin typeface="LetterGothic"/>
              </a:rPr>
              <a:t>((not a) and (not b) and (not c)) or</a:t>
            </a:r>
          </a:p>
          <a:p>
            <a:pPr>
              <a:lnSpc>
                <a:spcPct val="130000"/>
              </a:lnSpc>
            </a:pPr>
            <a:r>
              <a:rPr lang="en-US" altLang="zh-CN" sz="1800" dirty="0">
                <a:latin typeface="LetterGothic"/>
              </a:rPr>
              <a:t>     (a and (not b) and (not c)) or</a:t>
            </a:r>
          </a:p>
          <a:p>
            <a:pPr>
              <a:lnSpc>
                <a:spcPct val="130000"/>
              </a:lnSpc>
            </a:pPr>
            <a:r>
              <a:rPr lang="en-US" altLang="zh-CN" sz="1800" dirty="0">
                <a:latin typeface="LetterGothic"/>
              </a:rPr>
              <a:t>     (a and (not b) and c);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LetterGothic"/>
              </a:rPr>
              <a:t>end</a:t>
            </a:r>
            <a:r>
              <a:rPr lang="en-US" altLang="zh-CN" sz="1800" dirty="0">
                <a:latin typeface="LetterGothic"/>
              </a:rPr>
              <a:t>;</a:t>
            </a:r>
          </a:p>
          <a:p>
            <a:pPr>
              <a:lnSpc>
                <a:spcPct val="130000"/>
              </a:lnSpc>
            </a:pPr>
            <a:endParaRPr lang="zh-CN" altLang="en-US" sz="1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0C0ABE-DCAE-4F6A-89CA-047DE3BE990B}"/>
              </a:ext>
            </a:extLst>
          </p:cNvPr>
          <p:cNvSpPr/>
          <p:nvPr/>
        </p:nvSpPr>
        <p:spPr>
          <a:xfrm>
            <a:off x="3687566" y="1159404"/>
            <a:ext cx="3906158" cy="554619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err="1">
                <a:latin typeface="Arial Black" panose="020B0A04020102020204" pitchFamily="34" charset="0"/>
              </a:rPr>
              <a:t>SystemVerilog</a:t>
            </a:r>
            <a:r>
              <a:rPr lang="en-US" altLang="zh-CN" sz="2800" dirty="0">
                <a:latin typeface="Arial Black" panose="020B0A04020102020204" pitchFamily="34" charset="0"/>
              </a:rPr>
              <a:t>        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sillyfunction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a, b, c,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y);</a:t>
            </a:r>
          </a:p>
          <a:p>
            <a:pPr>
              <a:lnSpc>
                <a:spcPct val="150000"/>
              </a:lnSpc>
            </a:pPr>
            <a:r>
              <a:rPr lang="fr-FR" altLang="zh-CN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assign</a:t>
            </a:r>
            <a:r>
              <a:rPr lang="fr-FR" altLang="zh-CN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~a &amp; ~b &amp; ~c |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a &amp; ~b &amp; ~c |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a &amp; ~b &amp; c;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en-US" altLang="zh-CN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68EACE-C281-4EB4-8226-E414D61C28E6}"/>
              </a:ext>
            </a:extLst>
          </p:cNvPr>
          <p:cNvSpPr txBox="1"/>
          <p:nvPr/>
        </p:nvSpPr>
        <p:spPr>
          <a:xfrm>
            <a:off x="375517" y="5009561"/>
            <a:ext cx="2669320" cy="1378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1995</a:t>
            </a:r>
            <a:r>
              <a:rPr lang="zh-CN" altLang="en-US" sz="2200" dirty="0"/>
              <a:t>版 </a:t>
            </a:r>
            <a:r>
              <a:rPr lang="en-US" altLang="zh-CN" sz="2000" dirty="0"/>
              <a:t>(</a:t>
            </a:r>
            <a:r>
              <a:rPr lang="zh-CN" altLang="en-US" sz="2000" dirty="0"/>
              <a:t>扩展名 </a:t>
            </a:r>
            <a:r>
              <a:rPr lang="en-US" altLang="zh-CN" sz="2000" b="1" dirty="0"/>
              <a:t>.v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/>
              <a:t>2001</a:t>
            </a:r>
            <a:r>
              <a:rPr lang="zh-CN" altLang="en-US" sz="2200" dirty="0"/>
              <a:t>修正版</a:t>
            </a:r>
            <a:endParaRPr lang="en-US" altLang="zh-CN" sz="22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2005</a:t>
            </a:r>
            <a:r>
              <a:rPr lang="zh-CN" altLang="en-US" sz="2200" dirty="0"/>
              <a:t>加强版</a:t>
            </a:r>
            <a:endParaRPr lang="en-US" altLang="zh-CN" sz="2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02E238-C069-48CF-903D-6C9B117F8C81}"/>
              </a:ext>
            </a:extLst>
          </p:cNvPr>
          <p:cNvSpPr txBox="1"/>
          <p:nvPr/>
        </p:nvSpPr>
        <p:spPr>
          <a:xfrm>
            <a:off x="4298731" y="5009561"/>
            <a:ext cx="2522483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(</a:t>
            </a:r>
            <a:r>
              <a:rPr lang="zh-CN" altLang="en-US" sz="2000" dirty="0"/>
              <a:t>扩展名 </a:t>
            </a:r>
            <a:r>
              <a:rPr lang="en-US" altLang="zh-CN" sz="2000" b="1" dirty="0"/>
              <a:t>.</a:t>
            </a:r>
            <a:r>
              <a:rPr lang="en-US" altLang="zh-CN" sz="2000" b="1" dirty="0" err="1"/>
              <a:t>sv</a:t>
            </a:r>
            <a:r>
              <a:rPr lang="en-US" altLang="zh-CN" sz="2000" dirty="0"/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D7914E-CDCD-4E4F-AA10-18886F1D79D1}"/>
              </a:ext>
            </a:extLst>
          </p:cNvPr>
          <p:cNvSpPr txBox="1"/>
          <p:nvPr/>
        </p:nvSpPr>
        <p:spPr>
          <a:xfrm>
            <a:off x="4339208" y="5583643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数据类型：</a:t>
            </a:r>
            <a:r>
              <a:rPr lang="en-US" altLang="zh-CN" sz="2400" b="1" dirty="0">
                <a:solidFill>
                  <a:srgbClr val="FF0000"/>
                </a:solidFill>
              </a:rPr>
              <a:t>logic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E8E508-70BC-481B-B9E5-0D50479C06C9}"/>
              </a:ext>
            </a:extLst>
          </p:cNvPr>
          <p:cNvSpPr/>
          <p:nvPr/>
        </p:nvSpPr>
        <p:spPr>
          <a:xfrm>
            <a:off x="4375403" y="6138802"/>
            <a:ext cx="2087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可代替</a:t>
            </a:r>
            <a:r>
              <a:rPr lang="en-US" altLang="zh-CN" sz="2000" b="1" dirty="0">
                <a:solidFill>
                  <a:srgbClr val="0070C0"/>
                </a:solidFill>
              </a:rPr>
              <a:t>wire</a:t>
            </a:r>
            <a:r>
              <a:rPr lang="zh-CN" altLang="en-US" sz="2000" dirty="0"/>
              <a:t>、</a:t>
            </a:r>
            <a:r>
              <a:rPr lang="en-US" altLang="zh-CN" sz="2000" b="1" dirty="0">
                <a:solidFill>
                  <a:srgbClr val="0070C0"/>
                </a:solidFill>
              </a:rPr>
              <a:t>reg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6D373A-70BC-4615-954F-13086C21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27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77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2BD4D-AA70-4C97-88DF-6CFE0595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95EDBE-7634-414A-8130-D6CF68C13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72" y="1200243"/>
            <a:ext cx="4175018" cy="152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DCC5E1-76F6-4F6D-B1EC-CD4614E18744}"/>
              </a:ext>
            </a:extLst>
          </p:cNvPr>
          <p:cNvSpPr/>
          <p:nvPr/>
        </p:nvSpPr>
        <p:spPr>
          <a:xfrm>
            <a:off x="606743" y="3192065"/>
            <a:ext cx="4827103" cy="35332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// Verilog IEEE 1364-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1995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语法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ArialMT-Bold"/>
              </a:rPr>
              <a:t>module </a:t>
            </a:r>
            <a:r>
              <a:rPr lang="en-US" altLang="zh-CN" sz="1800" b="1" dirty="0" err="1">
                <a:latin typeface="ArialMT"/>
              </a:rPr>
              <a:t>Simple_Circuit</a:t>
            </a:r>
            <a:r>
              <a:rPr lang="en-US" altLang="zh-CN" sz="1800" dirty="0">
                <a:latin typeface="ArialMT"/>
              </a:rPr>
              <a:t> (A, B, C, D, E);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output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dirty="0">
                <a:latin typeface="ArialMT"/>
              </a:rPr>
              <a:t>D, E;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input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dirty="0">
                <a:latin typeface="ArialMT"/>
              </a:rPr>
              <a:t>A, B, C;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B050"/>
                </a:solidFill>
                <a:latin typeface="ArialMT-Bold"/>
              </a:rPr>
              <a:t>wire</a:t>
            </a:r>
            <a:r>
              <a:rPr lang="en-US" altLang="zh-CN" sz="1800" b="1" dirty="0">
                <a:latin typeface="ArialMT-Bold"/>
              </a:rPr>
              <a:t>  </a:t>
            </a:r>
            <a:r>
              <a:rPr lang="en-US" altLang="zh-CN" sz="1800" dirty="0">
                <a:latin typeface="ArialMT"/>
              </a:rPr>
              <a:t>w1;</a:t>
            </a:r>
          </a:p>
          <a:p>
            <a:pPr>
              <a:lnSpc>
                <a:spcPct val="130000"/>
              </a:lnSpc>
            </a:pPr>
            <a:endParaRPr lang="en-US" altLang="zh-CN" sz="1100" dirty="0">
              <a:latin typeface="ArialMT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and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dirty="0">
                <a:latin typeface="ArialMT"/>
              </a:rPr>
              <a:t>G1 (w1, A, B); 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not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dirty="0">
                <a:latin typeface="ArialMT"/>
              </a:rPr>
              <a:t>G2 (E, C);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or</a:t>
            </a: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dirty="0">
                <a:latin typeface="ArialMT"/>
              </a:rPr>
              <a:t>G3 (D, w1, E);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 err="1">
                <a:solidFill>
                  <a:srgbClr val="FF0000"/>
                </a:solidFill>
                <a:latin typeface="ArialMT-Bold"/>
              </a:rPr>
              <a:t>endmodule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19D1FC-E04B-4692-B132-660170D94A31}"/>
              </a:ext>
            </a:extLst>
          </p:cNvPr>
          <p:cNvSpPr txBox="1"/>
          <p:nvPr/>
        </p:nvSpPr>
        <p:spPr>
          <a:xfrm>
            <a:off x="5695814" y="3218622"/>
            <a:ext cx="458330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注释：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*  *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模块名字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大小写敏感，只能由字母、数字、下划线组成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端口列表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：提供模块与外部环境之间的接口。输入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9FD5A9-AD7B-4903-AEF3-75F6F3D47939}"/>
              </a:ext>
            </a:extLst>
          </p:cNvPr>
          <p:cNvSpPr txBox="1"/>
          <p:nvPr/>
        </p:nvSpPr>
        <p:spPr>
          <a:xfrm>
            <a:off x="5695814" y="4178415"/>
            <a:ext cx="3236784" cy="332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声明端口类型：</a:t>
            </a:r>
            <a:r>
              <a:rPr lang="en-US" altLang="zh-CN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input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output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inout</a:t>
            </a:r>
            <a:endParaRPr lang="zh-CN" altLang="en-US" sz="1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FED57D-C8FF-4E01-B6D7-98F968165084}"/>
              </a:ext>
            </a:extLst>
          </p:cNvPr>
          <p:cNvSpPr txBox="1"/>
          <p:nvPr/>
        </p:nvSpPr>
        <p:spPr>
          <a:xfrm>
            <a:off x="5695814" y="4653136"/>
            <a:ext cx="4403770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内部连线声明：</a:t>
            </a:r>
            <a:r>
              <a:rPr lang="en-US" altLang="zh-CN" sz="1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SystemVerilog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中用</a:t>
            </a:r>
            <a:r>
              <a:rPr lang="en-US" altLang="zh-CN" sz="1400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logic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C6B763-B2A2-4B56-965A-ABA98808844F}"/>
              </a:ext>
            </a:extLst>
          </p:cNvPr>
          <p:cNvSpPr txBox="1"/>
          <p:nvPr/>
        </p:nvSpPr>
        <p:spPr>
          <a:xfrm>
            <a:off x="5695814" y="5529932"/>
            <a:ext cx="3236784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电路的结构用预定义的原始门来说明：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not</a:t>
            </a:r>
            <a:endParaRPr lang="zh-CN" altLang="en-US" sz="1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4E3287-DDED-495E-B3BE-FB01300338CB}"/>
              </a:ext>
            </a:extLst>
          </p:cNvPr>
          <p:cNvSpPr txBox="1"/>
          <p:nvPr/>
        </p:nvSpPr>
        <p:spPr>
          <a:xfrm>
            <a:off x="5695814" y="6313256"/>
            <a:ext cx="252028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Verilog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</a:t>
            </a:r>
            <a:r>
              <a:rPr lang="zh-CN" altLang="en-US" sz="1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08C783-FAF6-427D-AEB8-75D75507D475}"/>
              </a:ext>
            </a:extLst>
          </p:cNvPr>
          <p:cNvSpPr txBox="1"/>
          <p:nvPr/>
        </p:nvSpPr>
        <p:spPr>
          <a:xfrm>
            <a:off x="5695814" y="1161680"/>
            <a:ext cx="6182053" cy="180474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HDL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代码是描述一个真实存在的硬件，</a:t>
            </a:r>
            <a:b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而不是编写一个软件程序！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如果不知道要表示的硬件是什么，</a:t>
            </a:r>
            <a:b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那么肯定也不能得到想要的东西。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因此应该从画系统的结构图开始。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B1E089-E8F3-4756-84A6-4D30EAB4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28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96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7C5CD-04B9-4FC0-985E-0F8DF4CC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0489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A5098-DB38-427D-887A-7392882AF73A}"/>
              </a:ext>
            </a:extLst>
          </p:cNvPr>
          <p:cNvSpPr/>
          <p:nvPr/>
        </p:nvSpPr>
        <p:spPr>
          <a:xfrm>
            <a:off x="524227" y="3445487"/>
            <a:ext cx="5818766" cy="286277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// Verilog model with Boolean expressions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module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b="1" dirty="0" err="1">
                <a:latin typeface="ArialMT"/>
              </a:rPr>
              <a:t>Simple_Circuit_Boolean</a:t>
            </a:r>
            <a:r>
              <a:rPr lang="en-US" altLang="zh-CN" sz="1800" dirty="0">
                <a:latin typeface="ArialMT"/>
              </a:rPr>
              <a:t> (A, B, C, D, E);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output</a:t>
            </a:r>
            <a:r>
              <a:rPr lang="en-US" altLang="zh-CN" sz="1800" b="1" dirty="0">
                <a:latin typeface="ArialMT-Bold"/>
              </a:rPr>
              <a:t> </a:t>
            </a:r>
            <a:r>
              <a:rPr lang="en-US" altLang="zh-CN" sz="1800" dirty="0">
                <a:latin typeface="ArialMT"/>
              </a:rPr>
              <a:t>D, E;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0070C0"/>
                </a:solidFill>
                <a:latin typeface="ArialMT-Bold"/>
              </a:rPr>
              <a:t>input</a:t>
            </a:r>
            <a:r>
              <a:rPr lang="en-US" altLang="zh-CN" sz="1800" b="1" dirty="0">
                <a:latin typeface="ArialMT-Bold"/>
              </a:rPr>
              <a:t>  </a:t>
            </a:r>
            <a:r>
              <a:rPr lang="en-US" altLang="zh-CN" sz="1800" dirty="0">
                <a:latin typeface="ArialMT"/>
              </a:rPr>
              <a:t>A, B, C;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latin typeface="ArialMT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ArialMT-Bold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ArialMT-Bold"/>
              </a:rPr>
              <a:t>assign </a:t>
            </a:r>
            <a:r>
              <a:rPr lang="en-US" altLang="zh-CN" sz="1800" dirty="0">
                <a:latin typeface="ArialMT"/>
              </a:rPr>
              <a:t>D = (A </a:t>
            </a:r>
            <a:r>
              <a:rPr lang="en-US" altLang="zh-CN" sz="1800" b="1" dirty="0">
                <a:solidFill>
                  <a:srgbClr val="0070C0"/>
                </a:solidFill>
                <a:latin typeface="ArialMT"/>
              </a:rPr>
              <a:t>&amp;</a:t>
            </a:r>
            <a:r>
              <a:rPr lang="en-US" altLang="zh-CN" sz="1800" dirty="0">
                <a:latin typeface="ArialMT"/>
              </a:rPr>
              <a:t> B) </a:t>
            </a:r>
            <a:r>
              <a:rPr lang="en-US" altLang="zh-CN" sz="1800" b="1" dirty="0">
                <a:solidFill>
                  <a:srgbClr val="0070C0"/>
                </a:solidFill>
                <a:latin typeface="ArialMT"/>
              </a:rPr>
              <a:t>|</a:t>
            </a:r>
            <a:r>
              <a:rPr lang="en-US" altLang="zh-CN" sz="1800" dirty="0">
                <a:latin typeface="ArialMT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MT"/>
              </a:rPr>
              <a:t>C;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//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ArialMT"/>
              </a:rPr>
              <a:t>连续赋值语句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ArialMT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ArialMT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ArialMT-Bold"/>
              </a:rPr>
              <a:t>assign </a:t>
            </a:r>
            <a:r>
              <a:rPr lang="en-US" altLang="zh-CN" sz="1800" dirty="0">
                <a:latin typeface="ArialMT"/>
              </a:rPr>
              <a:t>E = </a:t>
            </a:r>
            <a:r>
              <a:rPr lang="en-US" altLang="zh-CN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MT"/>
              </a:rPr>
              <a:t>C; </a:t>
            </a:r>
          </a:p>
          <a:p>
            <a:pPr>
              <a:lnSpc>
                <a:spcPct val="130000"/>
              </a:lnSpc>
            </a:pPr>
            <a:r>
              <a:rPr lang="en-US" altLang="zh-CN" sz="1800" b="1" dirty="0" err="1">
                <a:solidFill>
                  <a:srgbClr val="0070C0"/>
                </a:solidFill>
                <a:latin typeface="ArialMT-Bold"/>
              </a:rPr>
              <a:t>endmodule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89FD0-22C2-4170-924D-19E2191D0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23" y="1151918"/>
            <a:ext cx="5199901" cy="1902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D0AF5B-AF3D-44E2-9B24-F4F3298F211A}"/>
                  </a:ext>
                </a:extLst>
              </p:cNvPr>
              <p:cNvSpPr txBox="1"/>
              <p:nvPr/>
            </p:nvSpPr>
            <p:spPr>
              <a:xfrm>
                <a:off x="7807868" y="1599068"/>
                <a:ext cx="2158988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D0AF5B-AF3D-44E2-9B24-F4F3298F2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868" y="1599068"/>
                <a:ext cx="2158988" cy="370101"/>
              </a:xfrm>
              <a:prstGeom prst="rect">
                <a:avLst/>
              </a:prstGeom>
              <a:blipFill>
                <a:blip r:embed="rId3"/>
                <a:stretch>
                  <a:fillRect l="-2825" t="-3279" r="-18927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804347-A453-4E6F-8196-EC4A92A20468}"/>
                  </a:ext>
                </a:extLst>
              </p:cNvPr>
              <p:cNvSpPr txBox="1"/>
              <p:nvPr/>
            </p:nvSpPr>
            <p:spPr>
              <a:xfrm>
                <a:off x="7841581" y="2428374"/>
                <a:ext cx="887422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804347-A453-4E6F-8196-EC4A92A2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81" y="2428374"/>
                <a:ext cx="887422" cy="370101"/>
              </a:xfrm>
              <a:prstGeom prst="rect">
                <a:avLst/>
              </a:prstGeom>
              <a:blipFill>
                <a:blip r:embed="rId4"/>
                <a:stretch>
                  <a:fillRect l="-6164" t="-3279" r="-4726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67233918-C306-4086-A986-1B24FF1E33A7}"/>
              </a:ext>
            </a:extLst>
          </p:cNvPr>
          <p:cNvSpPr/>
          <p:nvPr/>
        </p:nvSpPr>
        <p:spPr>
          <a:xfrm>
            <a:off x="7379510" y="3459757"/>
            <a:ext cx="4071510" cy="2698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b="1" dirty="0">
                <a:solidFill>
                  <a:srgbClr val="FF0000"/>
                </a:solidFill>
              </a:rPr>
              <a:t>assign</a:t>
            </a:r>
            <a:r>
              <a:rPr lang="zh-CN" altLang="en-US" sz="2200" dirty="0"/>
              <a:t>：</a:t>
            </a:r>
            <a:r>
              <a:rPr lang="zh-CN" altLang="en-US" sz="2200" b="1" dirty="0"/>
              <a:t>连续赋值语句</a:t>
            </a:r>
            <a:r>
              <a:rPr lang="zh-CN" altLang="en-US" sz="2200" dirty="0"/>
              <a:t>，</a:t>
            </a:r>
            <a:endParaRPr lang="en-US" altLang="zh-CN" sz="2200" dirty="0"/>
          </a:p>
          <a:p>
            <a:pPr>
              <a:lnSpc>
                <a:spcPct val="13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等号右边的输入值改变，等号左边的输出就会随之重新计算。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/>
              <a:t>用于描述组合逻辑，</a:t>
            </a:r>
            <a:endParaRPr lang="en-US" altLang="zh-CN" sz="2200" dirty="0"/>
          </a:p>
          <a:p>
            <a:pPr>
              <a:lnSpc>
                <a:spcPct val="130000"/>
              </a:lnSpc>
            </a:pPr>
            <a:r>
              <a:rPr lang="zh-CN" altLang="en-US" sz="2200" dirty="0"/>
              <a:t>并行执行。</a:t>
            </a:r>
            <a:endParaRPr lang="en-US" altLang="zh-CN" sz="2200" dirty="0"/>
          </a:p>
          <a:p>
            <a:pPr>
              <a:lnSpc>
                <a:spcPct val="130000"/>
              </a:lnSpc>
            </a:pPr>
            <a:r>
              <a:rPr lang="zh-CN" altLang="en-US" sz="2200" b="1" dirty="0"/>
              <a:t>数据流建模的基本语句</a:t>
            </a:r>
            <a:r>
              <a:rPr lang="zh-CN" altLang="en-US" sz="2200" dirty="0"/>
              <a:t>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D45B94-2203-4F84-8142-ED08EC77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29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37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NEXYS 4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575799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CAB927-06D8-4B91-9158-73E3DF48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3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329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A879E-70B7-413C-993F-F2020A43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684"/>
          </a:xfrm>
        </p:spPr>
        <p:txBody>
          <a:bodyPr/>
          <a:lstStyle/>
          <a:p>
            <a:r>
              <a:rPr lang="en-US" altLang="zh-CN" dirty="0">
                <a:cs typeface="+mn-cs"/>
              </a:rPr>
              <a:t>Verilog</a:t>
            </a:r>
            <a:r>
              <a:rPr lang="zh-CN" altLang="en-US" dirty="0">
                <a:cs typeface="+mn-cs"/>
              </a:rPr>
              <a:t>中的</a:t>
            </a:r>
            <a:r>
              <a:rPr lang="zh-CN" altLang="en-US" b="1" dirty="0">
                <a:cs typeface="+mn-cs"/>
              </a:rPr>
              <a:t>数字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B7896-75D3-48F5-AD76-77386B362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02" y="2518347"/>
            <a:ext cx="7086147" cy="37197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C04E56-985D-4E96-AC89-2FCB84E7F706}"/>
              </a:ext>
            </a:extLst>
          </p:cNvPr>
          <p:cNvSpPr txBox="1"/>
          <p:nvPr/>
        </p:nvSpPr>
        <p:spPr>
          <a:xfrm>
            <a:off x="1276999" y="1101128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格式</a:t>
            </a:r>
            <a:r>
              <a:rPr lang="zh-CN" altLang="en-US" dirty="0"/>
              <a:t>：         </a:t>
            </a:r>
            <a:r>
              <a:rPr lang="en-US" altLang="zh-CN" sz="3200" dirty="0" err="1"/>
              <a:t>N</a:t>
            </a:r>
            <a:r>
              <a:rPr lang="en-US" altLang="zh-CN" sz="3200" dirty="0" err="1">
                <a:solidFill>
                  <a:srgbClr val="FF0000"/>
                </a:solidFill>
              </a:rPr>
              <a:t>’B</a:t>
            </a:r>
            <a:r>
              <a:rPr lang="en-US" altLang="zh-CN" sz="3200" dirty="0" err="1">
                <a:solidFill>
                  <a:srgbClr val="0070C0"/>
                </a:solidFill>
              </a:rPr>
              <a:t>value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C7F70A-18D4-4844-BD3D-6008B811CC68}"/>
              </a:ext>
            </a:extLst>
          </p:cNvPr>
          <p:cNvSpPr txBox="1"/>
          <p:nvPr/>
        </p:nvSpPr>
        <p:spPr>
          <a:xfrm>
            <a:off x="2183532" y="18136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位数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E4791F-B8A9-4C9A-A85A-983C9BEA7846}"/>
              </a:ext>
            </a:extLst>
          </p:cNvPr>
          <p:cNvSpPr txBox="1"/>
          <p:nvPr/>
        </p:nvSpPr>
        <p:spPr>
          <a:xfrm>
            <a:off x="3046350" y="18136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1DF137-65A7-4C3A-B223-2681A6456EAF}"/>
              </a:ext>
            </a:extLst>
          </p:cNvPr>
          <p:cNvSpPr txBox="1"/>
          <p:nvPr/>
        </p:nvSpPr>
        <p:spPr>
          <a:xfrm>
            <a:off x="3802148" y="18136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5D0E85B-93B2-4B9D-B703-15167CD29A9C}"/>
              </a:ext>
            </a:extLst>
          </p:cNvPr>
          <p:cNvCxnSpPr>
            <a:stCxn id="6" idx="0"/>
          </p:cNvCxnSpPr>
          <p:nvPr/>
        </p:nvCxnSpPr>
        <p:spPr>
          <a:xfrm flipV="1">
            <a:off x="2532346" y="1657836"/>
            <a:ext cx="229893" cy="1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D32225-A161-40D4-BC3F-ECC1871D6916}"/>
              </a:ext>
            </a:extLst>
          </p:cNvPr>
          <p:cNvCxnSpPr>
            <a:cxnSpLocks/>
          </p:cNvCxnSpPr>
          <p:nvPr/>
        </p:nvCxnSpPr>
        <p:spPr>
          <a:xfrm flipH="1" flipV="1">
            <a:off x="3190362" y="1657836"/>
            <a:ext cx="267865" cy="1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C0E30D8-15A3-4B1B-87C0-9D47D9A14740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3658132" y="1657836"/>
            <a:ext cx="364589" cy="1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FD5C302-8A9E-4058-A4EA-2960D3700B3B}"/>
              </a:ext>
            </a:extLst>
          </p:cNvPr>
          <p:cNvSpPr txBox="1"/>
          <p:nvPr/>
        </p:nvSpPr>
        <p:spPr>
          <a:xfrm>
            <a:off x="2402166" y="6326484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en-US" altLang="zh-CN" sz="2400" b="1" dirty="0"/>
              <a:t>’h25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C6792F-46AF-4F4B-B6F3-EBF3C5D2757C}"/>
                  </a:ext>
                </a:extLst>
              </p:cNvPr>
              <p:cNvSpPr txBox="1"/>
              <p:nvPr/>
            </p:nvSpPr>
            <p:spPr>
              <a:xfrm>
                <a:off x="3735722" y="6385557"/>
                <a:ext cx="24407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C6792F-46AF-4F4B-B6F3-EBF3C5D2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722" y="6385557"/>
                <a:ext cx="24407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4D4BB6C-CBEE-42A6-AB84-433B827F8EF5}"/>
              </a:ext>
            </a:extLst>
          </p:cNvPr>
          <p:cNvSpPr txBox="1"/>
          <p:nvPr/>
        </p:nvSpPr>
        <p:spPr>
          <a:xfrm>
            <a:off x="6587561" y="6416335"/>
            <a:ext cx="346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>
                <a:solidFill>
                  <a:srgbClr val="FF0000"/>
                </a:solidFill>
              </a:rPr>
              <a:t>位二进制数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进制，值为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54880F-3C8A-4402-B16E-B7633AAA6490}"/>
              </a:ext>
            </a:extLst>
          </p:cNvPr>
          <p:cNvSpPr txBox="1"/>
          <p:nvPr/>
        </p:nvSpPr>
        <p:spPr>
          <a:xfrm>
            <a:off x="961696" y="4066986"/>
            <a:ext cx="1633045" cy="677108"/>
          </a:xfrm>
          <a:prstGeom prst="wedgeRectCallout">
            <a:avLst>
              <a:gd name="adj1" fmla="val 65192"/>
              <a:gd name="adj2" fmla="val 971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数字中间的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_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下划线可忽略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0258BF-F388-4CCF-A7EF-89A754B2BF6B}"/>
              </a:ext>
            </a:extLst>
          </p:cNvPr>
          <p:cNvSpPr txBox="1"/>
          <p:nvPr/>
        </p:nvSpPr>
        <p:spPr>
          <a:xfrm>
            <a:off x="5325399" y="1737990"/>
            <a:ext cx="606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’b</a:t>
            </a:r>
            <a:r>
              <a:rPr lang="en-US" altLang="zh-CN" sz="2000" dirty="0"/>
              <a:t> </a:t>
            </a:r>
            <a:r>
              <a:rPr lang="zh-CN" altLang="en-US" sz="2000" dirty="0"/>
              <a:t>二进制、</a:t>
            </a:r>
            <a:r>
              <a:rPr lang="en-US" altLang="zh-CN" sz="2000" dirty="0">
                <a:solidFill>
                  <a:srgbClr val="FF0000"/>
                </a:solidFill>
              </a:rPr>
              <a:t>’o</a:t>
            </a:r>
            <a:r>
              <a:rPr lang="en-US" altLang="zh-CN" sz="2000" dirty="0"/>
              <a:t> </a:t>
            </a:r>
            <a:r>
              <a:rPr lang="zh-CN" altLang="en-US" sz="2000" dirty="0"/>
              <a:t>八进制、</a:t>
            </a:r>
            <a:r>
              <a:rPr lang="en-US" altLang="zh-CN" sz="2000" dirty="0">
                <a:solidFill>
                  <a:srgbClr val="FF0000"/>
                </a:solidFill>
              </a:rPr>
              <a:t>’h</a:t>
            </a:r>
            <a:r>
              <a:rPr lang="en-US" altLang="zh-CN" sz="2000" dirty="0"/>
              <a:t> </a:t>
            </a:r>
            <a:r>
              <a:rPr lang="zh-CN" altLang="en-US" sz="2000" dirty="0"/>
              <a:t>十六进制、</a:t>
            </a:r>
            <a:r>
              <a:rPr lang="zh-CN" altLang="en-US" sz="2000" dirty="0">
                <a:solidFill>
                  <a:srgbClr val="FF0000"/>
                </a:solidFill>
              </a:rPr>
              <a:t>空</a:t>
            </a:r>
            <a:r>
              <a:rPr lang="zh-CN" altLang="en-US" sz="2000" dirty="0"/>
              <a:t>：默认十进制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FBEB49-A831-48B7-8199-888E85159DDA}"/>
              </a:ext>
            </a:extLst>
          </p:cNvPr>
          <p:cNvSpPr/>
          <p:nvPr/>
        </p:nvSpPr>
        <p:spPr>
          <a:xfrm>
            <a:off x="2594740" y="1124530"/>
            <a:ext cx="1718667" cy="484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80C738-D112-47A3-A11F-1826773E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30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96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72B2D-BE73-400B-9BC7-CFF93272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altLang="zh-CN" dirty="0"/>
              <a:t>Verilog </a:t>
            </a:r>
            <a:r>
              <a:rPr lang="zh-CN" altLang="en-US" dirty="0"/>
              <a:t>运算符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59CCF52-0F4D-4E7A-98F2-B119F6956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05369"/>
              </p:ext>
            </p:extLst>
          </p:nvPr>
        </p:nvGraphicFramePr>
        <p:xfrm>
          <a:off x="359750" y="1097890"/>
          <a:ext cx="199456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位运算符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&amp;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|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^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异或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~^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同或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1BEB4A-EEA0-4B7A-9716-E4D4EEAB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72494"/>
              </p:ext>
            </p:extLst>
          </p:nvPr>
        </p:nvGraphicFramePr>
        <p:xfrm>
          <a:off x="3119527" y="1097890"/>
          <a:ext cx="23006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逻辑运算符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!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逻辑非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&amp;&amp;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逻辑与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||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逻辑或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285A928-AF48-40DB-B270-AFE0CBB8E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6056"/>
              </p:ext>
            </p:extLst>
          </p:nvPr>
        </p:nvGraphicFramePr>
        <p:xfrm>
          <a:off x="9398738" y="1097890"/>
          <a:ext cx="23781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等式</a:t>
                      </a:r>
                      <a:r>
                        <a:rPr lang="zh-CN" altLang="en-US" dirty="0"/>
                        <a:t>运算符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==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逻辑相等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!=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逻辑不等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===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全等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!==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不全等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336DB555-E069-4407-A3BC-B94834E0A440}"/>
              </a:ext>
            </a:extLst>
          </p:cNvPr>
          <p:cNvSpPr/>
          <p:nvPr/>
        </p:nvSpPr>
        <p:spPr>
          <a:xfrm>
            <a:off x="206807" y="3503076"/>
            <a:ext cx="11864324" cy="327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位运算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’b1010 =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~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 ’b0101      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逻辑运算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if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!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 (a &gt; b)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缩位运算符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：对单个操作数进行运算，最后返回一位数。运算过程：首先将操作数的第一位和第二位进行与、或、非运算；然后再将运算结果和第三位进行与、或、非运算；以此类推直至最后一位。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拼接运算符（位混合）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{s1, s2, …,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sn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重复操作符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：形如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{{}}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，即将一个表达式放入双重花括号中，复制因子放入第一层括号中，为复制一个常量或变量提供一个简便记法。例：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{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3{2‘b01}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}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 = 6’b010101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【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注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】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不能遗漏最外层红色的大括号！</a:t>
            </a:r>
            <a:endParaRPr lang="en-US" altLang="zh-CN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FC5AC1-9A59-41BF-BC76-ABE1EBDE7142}"/>
              </a:ext>
            </a:extLst>
          </p:cNvPr>
          <p:cNvSpPr txBox="1"/>
          <p:nvPr/>
        </p:nvSpPr>
        <p:spPr>
          <a:xfrm>
            <a:off x="3119526" y="2759660"/>
            <a:ext cx="2300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AND</a:t>
            </a:r>
            <a:r>
              <a:rPr lang="zh-CN" altLang="en-US" sz="2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优先级比</a:t>
            </a:r>
            <a:r>
              <a:rPr lang="en-US" altLang="zh-CN" sz="2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</a:t>
            </a:r>
            <a:r>
              <a:rPr lang="zh-CN" altLang="en-US" sz="2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3E72D54-024A-4343-BA39-379BE666F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41284"/>
              </p:ext>
            </p:extLst>
          </p:nvPr>
        </p:nvGraphicFramePr>
        <p:xfrm>
          <a:off x="6185368" y="1097890"/>
          <a:ext cx="244815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关系</a:t>
                      </a:r>
                      <a:r>
                        <a:rPr lang="zh-CN" altLang="en-US" dirty="0"/>
                        <a:t>运算符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&gt;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大于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&lt;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小于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&gt;=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大于等于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&lt;=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小于等于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C49EF3-4F36-4CDE-A932-2A487B98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31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54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ACDF-FDDA-4951-8269-7D6BB2D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8124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3</a:t>
            </a:r>
            <a:r>
              <a:rPr lang="zh-CN" altLang="en-US" dirty="0"/>
              <a:t>：位运算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CA8C80-9F51-4B46-A6B7-A4397A2B5EB4}"/>
              </a:ext>
            </a:extLst>
          </p:cNvPr>
          <p:cNvSpPr/>
          <p:nvPr/>
        </p:nvSpPr>
        <p:spPr>
          <a:xfrm>
            <a:off x="107504" y="1157852"/>
            <a:ext cx="3960440" cy="240065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反相器连接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位输入、输出总线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[3:0]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a,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output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[3:0] y);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assign</a:t>
            </a:r>
            <a:r>
              <a:rPr lang="en-US" altLang="zh-CN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 = ~a;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zh-CN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C4211-A878-4E5B-BD09-CEFB89CC4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96" y="1170942"/>
            <a:ext cx="4818484" cy="9724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1DFD99-1B33-439A-9CC3-D6CA382B8AC0}"/>
              </a:ext>
            </a:extLst>
          </p:cNvPr>
          <p:cNvSpPr/>
          <p:nvPr/>
        </p:nvSpPr>
        <p:spPr>
          <a:xfrm>
            <a:off x="173638" y="4570756"/>
            <a:ext cx="5868914" cy="1892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a[3:0]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代表一个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位总线。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小端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(little-endian)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顺序：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a[3]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a[2]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a[1]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a[0]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大端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(big-endian)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顺序：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a[0]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a[1]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a[2]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a[3]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总线字节顺序是任意选择的，只要保持一致。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7745F40-C066-45F2-98E8-8802357348FA}"/>
              </a:ext>
            </a:extLst>
          </p:cNvPr>
          <p:cNvGrpSpPr/>
          <p:nvPr/>
        </p:nvGrpSpPr>
        <p:grpSpPr>
          <a:xfrm>
            <a:off x="3602581" y="4198637"/>
            <a:ext cx="1467068" cy="409223"/>
            <a:chOff x="4526829" y="4164117"/>
            <a:chExt cx="1467068" cy="409223"/>
          </a:xfrm>
        </p:grpSpPr>
        <p:sp>
          <p:nvSpPr>
            <p:cNvPr id="7" name="矩形标注 7">
              <a:extLst>
                <a:ext uri="{FF2B5EF4-FFF2-40B4-BE49-F238E27FC236}">
                  <a16:creationId xmlns:a16="http://schemas.microsoft.com/office/drawing/2014/main" id="{3DAB5A16-83BF-4D8E-A269-4D8CB82CD680}"/>
                </a:ext>
              </a:extLst>
            </p:cNvPr>
            <p:cNvSpPr/>
            <p:nvPr/>
          </p:nvSpPr>
          <p:spPr>
            <a:xfrm>
              <a:off x="4526829" y="4192617"/>
              <a:ext cx="1440160" cy="380723"/>
            </a:xfrm>
            <a:prstGeom prst="wedgeRectCallout">
              <a:avLst>
                <a:gd name="adj1" fmla="val -43480"/>
                <a:gd name="adj2" fmla="val 18168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B4A6BD-3D0A-4B0C-8087-23EEEE1677F6}"/>
                </a:ext>
              </a:extLst>
            </p:cNvPr>
            <p:cNvSpPr txBox="1"/>
            <p:nvPr/>
          </p:nvSpPr>
          <p:spPr>
            <a:xfrm>
              <a:off x="4526829" y="416411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最高有效位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F7A2AC-6E87-441E-9653-D1A8FEC10AB9}"/>
              </a:ext>
            </a:extLst>
          </p:cNvPr>
          <p:cNvGrpSpPr/>
          <p:nvPr/>
        </p:nvGrpSpPr>
        <p:grpSpPr>
          <a:xfrm>
            <a:off x="5478407" y="4217443"/>
            <a:ext cx="1467068" cy="400110"/>
            <a:chOff x="6844749" y="4173230"/>
            <a:chExt cx="1467068" cy="400110"/>
          </a:xfrm>
        </p:grpSpPr>
        <p:sp>
          <p:nvSpPr>
            <p:cNvPr id="9" name="矩形标注 9">
              <a:extLst>
                <a:ext uri="{FF2B5EF4-FFF2-40B4-BE49-F238E27FC236}">
                  <a16:creationId xmlns:a16="http://schemas.microsoft.com/office/drawing/2014/main" id="{36C3FE9A-12EE-496E-94DC-0E9CF88EE2FC}"/>
                </a:ext>
              </a:extLst>
            </p:cNvPr>
            <p:cNvSpPr/>
            <p:nvPr/>
          </p:nvSpPr>
          <p:spPr>
            <a:xfrm>
              <a:off x="6871657" y="4192617"/>
              <a:ext cx="1440160" cy="380723"/>
            </a:xfrm>
            <a:prstGeom prst="wedgeRectCallout">
              <a:avLst>
                <a:gd name="adj1" fmla="val -37794"/>
                <a:gd name="adj2" fmla="val 1850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E5EFB16-B159-4AE4-9CE7-9B7C00F04953}"/>
                </a:ext>
              </a:extLst>
            </p:cNvPr>
            <p:cNvSpPr txBox="1"/>
            <p:nvPr/>
          </p:nvSpPr>
          <p:spPr>
            <a:xfrm>
              <a:off x="6844749" y="417323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最低有效位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31D05CA-85DF-4C1D-B954-5DF03DA2B08A}"/>
              </a:ext>
            </a:extLst>
          </p:cNvPr>
          <p:cNvSpPr/>
          <p:nvPr/>
        </p:nvSpPr>
        <p:spPr>
          <a:xfrm>
            <a:off x="6096000" y="2145244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个反相器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F8CAC9-3013-4C83-9239-F30135F20E24}"/>
              </a:ext>
            </a:extLst>
          </p:cNvPr>
          <p:cNvSpPr txBox="1"/>
          <p:nvPr/>
        </p:nvSpPr>
        <p:spPr>
          <a:xfrm>
            <a:off x="8523297" y="2555438"/>
            <a:ext cx="2363147" cy="892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q[3]   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data_in</a:t>
            </a:r>
            <a:r>
              <a:rPr lang="en-US" altLang="zh-CN" sz="2000" dirty="0"/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q[2:0]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q[3:1] ;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8E27A6-A33E-4417-BEB1-CE646DAD43FC}"/>
              </a:ext>
            </a:extLst>
          </p:cNvPr>
          <p:cNvSpPr txBox="1"/>
          <p:nvPr/>
        </p:nvSpPr>
        <p:spPr>
          <a:xfrm>
            <a:off x="10096731" y="3491226"/>
            <a:ext cx="50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等价于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7C98C1-CB34-49AE-B424-EF4417957159}"/>
              </a:ext>
            </a:extLst>
          </p:cNvPr>
          <p:cNvSpPr txBox="1"/>
          <p:nvPr/>
        </p:nvSpPr>
        <p:spPr>
          <a:xfrm>
            <a:off x="7687724" y="4455280"/>
            <a:ext cx="4350871" cy="16927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q[3]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data_in</a:t>
            </a:r>
            <a:r>
              <a:rPr lang="en-US" altLang="zh-CN" sz="2000" dirty="0"/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q[2]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q[3];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//q[3]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q[2]</a:t>
            </a:r>
          </a:p>
          <a:p>
            <a:pPr>
              <a:lnSpc>
                <a:spcPct val="130000"/>
              </a:lnSpc>
            </a:pPr>
            <a:r>
              <a:rPr lang="en-US" altLang="zh-CN" sz="2000" dirty="0"/>
              <a:t>q[1]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q[2];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//q[2]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q[1]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q[0]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q[1];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 //q[1]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q[0]</a:t>
            </a:r>
            <a:endParaRPr lang="en-US" altLang="zh-CN" sz="2000" dirty="0"/>
          </a:p>
        </p:txBody>
      </p:sp>
      <p:sp>
        <p:nvSpPr>
          <p:cNvPr id="15" name="上下箭头 2">
            <a:extLst>
              <a:ext uri="{FF2B5EF4-FFF2-40B4-BE49-F238E27FC236}">
                <a16:creationId xmlns:a16="http://schemas.microsoft.com/office/drawing/2014/main" id="{3282087C-C162-4497-96F6-FBE20C5C635C}"/>
              </a:ext>
            </a:extLst>
          </p:cNvPr>
          <p:cNvSpPr/>
          <p:nvPr/>
        </p:nvSpPr>
        <p:spPr>
          <a:xfrm>
            <a:off x="9510615" y="3548912"/>
            <a:ext cx="368490" cy="7952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CC2297-D0FA-4152-B9F1-AF2B2487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32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993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0D4DF-8243-43EF-A547-54139CA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4</a:t>
            </a:r>
            <a:r>
              <a:rPr lang="zh-CN" altLang="en-US" dirty="0"/>
              <a:t>：缩位运算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D7CC25-6636-4E3A-902D-1C99B4A91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427" y="3611416"/>
            <a:ext cx="5092108" cy="26369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6AE1E0-9DE2-45DF-8077-15E292C6809E}"/>
              </a:ext>
            </a:extLst>
          </p:cNvPr>
          <p:cNvSpPr/>
          <p:nvPr/>
        </p:nvSpPr>
        <p:spPr>
          <a:xfrm>
            <a:off x="1779939" y="1317128"/>
            <a:ext cx="878497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and8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[7:0] a,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y);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assign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y =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a;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assign  y = a[7] &amp; a[6] &amp; a[5] &amp; a[4] &amp;a[3] &amp; a[2] &amp; a[1] &amp; a[0];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395544-0CE3-423C-8BA1-3FB7A8B9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33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610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D72D4-FD0E-4D41-89A1-293136CF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5</a:t>
            </a:r>
            <a:r>
              <a:rPr lang="zh-CN" altLang="en-US" dirty="0"/>
              <a:t>：位混合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323BD97-919A-4953-8759-2911511BDB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834057"/>
                  </p:ext>
                </p:extLst>
              </p:nvPr>
            </p:nvGraphicFramePr>
            <p:xfrm>
              <a:off x="2088757" y="6032311"/>
              <a:ext cx="54864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50085858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0690265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7664923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2028628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3302676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020362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4954366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32175457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1936713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pc="3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21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323BD97-919A-4953-8759-2911511BDB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0834057"/>
                  </p:ext>
                </p:extLst>
              </p:nvPr>
            </p:nvGraphicFramePr>
            <p:xfrm>
              <a:off x="2088757" y="6032311"/>
              <a:ext cx="54864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50085858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0690265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7664923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2028628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3302676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020362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4954366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32175457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19367138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" t="-7895" r="-80300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00" t="-7895" r="-70300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00" t="-7895" r="-60300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000" t="-7895" r="-50300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7030" t="-7895" r="-39802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000" t="-7895" r="-302000" b="-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21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6799B319-5AB3-4E7C-98BF-BBE77B5CB0F6}"/>
              </a:ext>
            </a:extLst>
          </p:cNvPr>
          <p:cNvSpPr/>
          <p:nvPr/>
        </p:nvSpPr>
        <p:spPr>
          <a:xfrm>
            <a:off x="1417865" y="1404809"/>
            <a:ext cx="6675682" cy="33593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[3:0] a, b,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output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[8:0] y );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assign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{a[2:1], </a:t>
            </a:r>
            <a:r>
              <a:rPr lang="en-US" altLang="zh-CN" sz="2000" b="1" spc="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3{b[0]}</a:t>
            </a:r>
            <a:r>
              <a:rPr lang="en-US" altLang="zh-CN" sz="2000" b="1" spc="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, a[0], 3'b101};</a:t>
            </a:r>
          </a:p>
          <a:p>
            <a:pPr>
              <a:lnSpc>
                <a:spcPct val="150000"/>
              </a:lnSpc>
            </a:pPr>
            <a:endParaRPr lang="en-US" altLang="zh-CN" sz="2400" spc="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// </a:t>
            </a:r>
            <a:r>
              <a:rPr lang="zh-CN" altLang="en-US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不能遗漏红色的大括号！</a:t>
            </a:r>
            <a:endParaRPr lang="en-US" altLang="zh-CN" sz="2000" spc="3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en-US" altLang="zh-CN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zh-CN" altLang="en-US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若</a:t>
            </a:r>
            <a:r>
              <a:rPr lang="en-US" altLang="zh-CN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zh-CN" altLang="en-US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长度</a:t>
            </a:r>
            <a:r>
              <a:rPr lang="en-US" altLang="zh-CN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&gt;9</a:t>
            </a:r>
            <a:r>
              <a:rPr lang="zh-CN" altLang="en-US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位，最高有效位填充</a:t>
            </a:r>
            <a:r>
              <a:rPr lang="en-US" altLang="zh-CN" sz="20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3">
                <a:extLst>
                  <a:ext uri="{FF2B5EF4-FFF2-40B4-BE49-F238E27FC236}">
                    <a16:creationId xmlns:a16="http://schemas.microsoft.com/office/drawing/2014/main" id="{FF670D68-3463-441D-B5CD-80C630174F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094606"/>
                  </p:ext>
                </p:extLst>
              </p:nvPr>
            </p:nvGraphicFramePr>
            <p:xfrm>
              <a:off x="2088757" y="5004994"/>
              <a:ext cx="5486400" cy="828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50085858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0690265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7664923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2028628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3302676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020362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4954366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32175457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1936713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833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pc="30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21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3">
                <a:extLst>
                  <a:ext uri="{FF2B5EF4-FFF2-40B4-BE49-F238E27FC236}">
                    <a16:creationId xmlns:a16="http://schemas.microsoft.com/office/drawing/2014/main" id="{FF670D68-3463-441D-B5CD-80C630174F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094606"/>
                  </p:ext>
                </p:extLst>
              </p:nvPr>
            </p:nvGraphicFramePr>
            <p:xfrm>
              <a:off x="2088757" y="5004994"/>
              <a:ext cx="5486400" cy="828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150085858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0690265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27664923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2028628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3302676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9020362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394954366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32175457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1936713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18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83396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" t="-88000" r="-803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00" t="-88000" r="-703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000" t="-88000" r="-603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000" t="-88000" r="-503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7030" t="-88000" r="-39802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000" t="-88000" r="-302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>
                              <a:solidFill>
                                <a:schemeClr val="accent5"/>
                              </a:solidFill>
                            </a:rPr>
                            <a:t>1</a:t>
                          </a:r>
                          <a:endParaRPr lang="zh-CN" alt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21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79B37C2-A06F-49A3-A83F-73E5CEB134D9}"/>
              </a:ext>
            </a:extLst>
          </p:cNvPr>
          <p:cNvSpPr/>
          <p:nvPr/>
        </p:nvSpPr>
        <p:spPr>
          <a:xfrm>
            <a:off x="1783855" y="2789803"/>
            <a:ext cx="630969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y = 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{a[2:1], </a:t>
            </a:r>
            <a:r>
              <a:rPr lang="en-US" altLang="zh-CN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3{b[0]}</a:t>
            </a:r>
            <a:r>
              <a:rPr lang="en-US" altLang="zh-CN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, a[0],  </a:t>
            </a:r>
            <a:r>
              <a:rPr lang="en-US" altLang="zh-CN" sz="2000" b="1" spc="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'b101</a:t>
            </a:r>
            <a:r>
              <a:rPr lang="en-US" altLang="zh-CN" sz="2000" spc="300" dirty="0"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</a:p>
        </p:txBody>
      </p:sp>
      <p:sp>
        <p:nvSpPr>
          <p:cNvPr id="8" name="箭头: 右弧形 7">
            <a:extLst>
              <a:ext uri="{FF2B5EF4-FFF2-40B4-BE49-F238E27FC236}">
                <a16:creationId xmlns:a16="http://schemas.microsoft.com/office/drawing/2014/main" id="{0DAD5553-699B-4BB8-90B5-229694F20C8D}"/>
              </a:ext>
            </a:extLst>
          </p:cNvPr>
          <p:cNvSpPr/>
          <p:nvPr/>
        </p:nvSpPr>
        <p:spPr>
          <a:xfrm>
            <a:off x="7840204" y="2999399"/>
            <a:ext cx="808180" cy="3445559"/>
          </a:xfrm>
          <a:prstGeom prst="curvedLeftArrow">
            <a:avLst>
              <a:gd name="adj1" fmla="val 16252"/>
              <a:gd name="adj2" fmla="val 36399"/>
              <a:gd name="adj3" fmla="val 20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678F67-063E-40BF-A594-7D70998E7256}"/>
                  </a:ext>
                </a:extLst>
              </p:cNvPr>
              <p:cNvSpPr txBox="1"/>
              <p:nvPr/>
            </p:nvSpPr>
            <p:spPr>
              <a:xfrm>
                <a:off x="1417864" y="5374293"/>
                <a:ext cx="568187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678F67-063E-40BF-A594-7D70998E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864" y="5374293"/>
                <a:ext cx="568187" cy="453137"/>
              </a:xfrm>
              <a:prstGeom prst="rect">
                <a:avLst/>
              </a:prstGeom>
              <a:blipFill>
                <a:blip r:embed="rId5"/>
                <a:stretch>
                  <a:fillRect l="-4301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631C1AF-ECEA-497D-907A-045CAB83BE3A}"/>
              </a:ext>
            </a:extLst>
          </p:cNvPr>
          <p:cNvSpPr txBox="1"/>
          <p:nvPr/>
        </p:nvSpPr>
        <p:spPr>
          <a:xfrm>
            <a:off x="8579070" y="1830837"/>
            <a:ext cx="3400097" cy="881139"/>
          </a:xfrm>
          <a:prstGeom prst="wedgeRectCallout">
            <a:avLst>
              <a:gd name="adj1" fmla="val -70447"/>
              <a:gd name="adj2" fmla="val 38047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如果不写</a:t>
            </a:r>
            <a:r>
              <a:rPr lang="en-US" altLang="zh-CN" dirty="0"/>
              <a:t>’b</a:t>
            </a:r>
            <a:r>
              <a:rPr lang="zh-CN" altLang="en-US" dirty="0"/>
              <a:t>前面的</a:t>
            </a:r>
            <a:r>
              <a:rPr lang="en-US" altLang="zh-CN" dirty="0"/>
              <a:t>3</a:t>
            </a:r>
            <a:r>
              <a:rPr lang="zh-CN" altLang="en-US" dirty="0"/>
              <a:t>，默认填充为</a:t>
            </a:r>
            <a:r>
              <a:rPr lang="en-US" altLang="zh-CN" dirty="0"/>
              <a:t>32</a:t>
            </a:r>
            <a:r>
              <a:rPr lang="zh-CN" altLang="en-US" dirty="0"/>
              <a:t>位的数据：</a:t>
            </a:r>
            <a:r>
              <a:rPr lang="en-US" altLang="zh-CN" dirty="0"/>
              <a:t>000…000</a:t>
            </a:r>
            <a:r>
              <a:rPr lang="en-US" altLang="zh-CN" b="1" dirty="0"/>
              <a:t>101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56D9A7-421D-4AD5-A95D-7A297E1D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34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5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007CB-FE63-46E5-8EC9-C2FCF0A6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6</a:t>
            </a:r>
            <a:r>
              <a:rPr lang="zh-CN" altLang="en-US" dirty="0"/>
              <a:t>：条件赋值语句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CC45A5-E088-421B-AC9A-E5A9D9FB6263}"/>
              </a:ext>
            </a:extLst>
          </p:cNvPr>
          <p:cNvSpPr/>
          <p:nvPr/>
        </p:nvSpPr>
        <p:spPr>
          <a:xfrm>
            <a:off x="3347225" y="1356713"/>
            <a:ext cx="5038074" cy="23436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mux2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[3:0] d0, d1,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[3:0] y);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assign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y = s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d1 : d0 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endmodule</a:t>
            </a:r>
            <a:endParaRPr lang="zh-CN" alt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BE748D-71C3-44B7-A983-44DCF7F4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25" y="4645573"/>
            <a:ext cx="5944333" cy="1944523"/>
          </a:xfrm>
          <a:prstGeom prst="rect">
            <a:avLst/>
          </a:prstGeom>
        </p:spPr>
      </p:pic>
      <p:sp>
        <p:nvSpPr>
          <p:cNvPr id="6" name="标注: 线形(带强调线) 5">
            <a:extLst>
              <a:ext uri="{FF2B5EF4-FFF2-40B4-BE49-F238E27FC236}">
                <a16:creationId xmlns:a16="http://schemas.microsoft.com/office/drawing/2014/main" id="{A47E2D23-FB4A-4BA9-8D9C-6F5DDC80E998}"/>
              </a:ext>
            </a:extLst>
          </p:cNvPr>
          <p:cNvSpPr/>
          <p:nvPr/>
        </p:nvSpPr>
        <p:spPr>
          <a:xfrm>
            <a:off x="7509502" y="3841876"/>
            <a:ext cx="1454727" cy="482138"/>
          </a:xfrm>
          <a:prstGeom prst="accentCallout1">
            <a:avLst>
              <a:gd name="adj1" fmla="val 18750"/>
              <a:gd name="adj2" fmla="val -8333"/>
              <a:gd name="adj3" fmla="val -128206"/>
              <a:gd name="adj4" fmla="val -15112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三元运算符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35CAC5-1A97-492D-B0F6-EC77AF6D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35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02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D2BA4-7069-4D24-A736-F6D00B9C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Verilog </a:t>
            </a:r>
            <a:r>
              <a:rPr lang="zh-CN" altLang="en-US" dirty="0"/>
              <a:t>语句</a:t>
            </a:r>
          </a:p>
        </p:txBody>
      </p:sp>
      <p:graphicFrame>
        <p:nvGraphicFramePr>
          <p:cNvPr id="4" name="Group 88">
            <a:extLst>
              <a:ext uri="{FF2B5EF4-FFF2-40B4-BE49-F238E27FC236}">
                <a16:creationId xmlns:a16="http://schemas.microsoft.com/office/drawing/2014/main" id="{7C68AC0D-AE77-4A0B-87D1-F7C6D24A7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08136"/>
              </p:ext>
            </p:extLst>
          </p:nvPr>
        </p:nvGraphicFramePr>
        <p:xfrm>
          <a:off x="2796418" y="1128249"/>
          <a:ext cx="6496243" cy="5676221"/>
        </p:xfrm>
        <a:graphic>
          <a:graphicData uri="http://schemas.openxmlformats.org/drawingml/2006/table">
            <a:tbl>
              <a:tblPr/>
              <a:tblGrid>
                <a:gridCol w="2099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6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11">
                <a:tc rowSpan="2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赋值语句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连续赋值语句 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assign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过程赋值语句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11">
                <a:tc rowSpan="2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块语句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begin_end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语句（顺序）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fork_join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语句（并行）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11">
                <a:tc rowSpan="2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条件语句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if_else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case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11">
                <a:tc rowSpan="4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循环语句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forever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repeat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while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for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311">
                <a:tc rowSpan="4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结构说明语句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initial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always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6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task</a:t>
                      </a: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function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1311">
                <a:tc rowSpan="3"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编译预处理语句</a:t>
                      </a:r>
                    </a:p>
                  </a:txBody>
                  <a:tcPr marL="30724" marR="30724" marT="15361" marB="1536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define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‘include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13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7162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F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‘timescale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语句</a:t>
                      </a:r>
                    </a:p>
                  </a:txBody>
                  <a:tcPr marL="30724" marR="30724" marT="15361" marB="1536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7BCD2D-6996-4E4E-8E03-1CE5131F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36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58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E5B54-19C4-4A9A-BB09-AAF8589E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8840"/>
          </a:xfrm>
        </p:spPr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0A6D9-E394-4247-97A0-3DDB9F20B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2" y="1160157"/>
            <a:ext cx="2094053" cy="2973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D5849B-4BFE-4A59-8A82-BD35715B73AF}"/>
              </a:ext>
            </a:extLst>
          </p:cNvPr>
          <p:cNvSpPr/>
          <p:nvPr/>
        </p:nvSpPr>
        <p:spPr>
          <a:xfrm>
            <a:off x="2829333" y="2377080"/>
            <a:ext cx="3861955" cy="114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/>
              <a:t>RichardE.Haskell</a:t>
            </a:r>
            <a:r>
              <a:rPr lang="en-US" altLang="zh-CN" sz="2400" dirty="0"/>
              <a:t>, </a:t>
            </a:r>
            <a:r>
              <a:rPr lang="zh-CN" altLang="en-US" sz="2400" dirty="0"/>
              <a:t>郑利浩译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电子工业出版社，</a:t>
            </a:r>
            <a:r>
              <a:rPr lang="en-US" altLang="zh-CN" sz="2400" dirty="0"/>
              <a:t>2013</a:t>
            </a:r>
            <a:endParaRPr lang="zh-CN" altLang="en-US" sz="2400" dirty="0"/>
          </a:p>
        </p:txBody>
      </p:sp>
      <p:pic>
        <p:nvPicPr>
          <p:cNvPr id="6" name="图片 5">
            <a:hlinkClick r:id="rId3"/>
            <a:extLst>
              <a:ext uri="{FF2B5EF4-FFF2-40B4-BE49-F238E27FC236}">
                <a16:creationId xmlns:a16="http://schemas.microsoft.com/office/drawing/2014/main" id="{AA5C670F-3C5F-4C6C-922C-D86864B0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6226">
            <a:off x="9840802" y="1391835"/>
            <a:ext cx="1882942" cy="2462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图片 6">
            <a:hlinkClick r:id="rId5"/>
            <a:extLst>
              <a:ext uri="{FF2B5EF4-FFF2-40B4-BE49-F238E27FC236}">
                <a16:creationId xmlns:a16="http://schemas.microsoft.com/office/drawing/2014/main" id="{446FCC7D-69F7-459E-B56B-3B4C49B2C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7805">
            <a:off x="7632375" y="1196939"/>
            <a:ext cx="1692439" cy="2324653"/>
          </a:xfrm>
          <a:prstGeom prst="rect">
            <a:avLst/>
          </a:prstGeom>
        </p:spPr>
      </p:pic>
      <p:pic>
        <p:nvPicPr>
          <p:cNvPr id="8" name="图片 7">
            <a:hlinkClick r:id="rId7"/>
            <a:extLst>
              <a:ext uri="{FF2B5EF4-FFF2-40B4-BE49-F238E27FC236}">
                <a16:creationId xmlns:a16="http://schemas.microsoft.com/office/drawing/2014/main" id="{39422520-2C00-49A2-A27E-FA0F0D97F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3820">
            <a:off x="9732974" y="3965904"/>
            <a:ext cx="1785781" cy="25772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图片 8">
            <a:hlinkClick r:id="rId9"/>
            <a:extLst>
              <a:ext uri="{FF2B5EF4-FFF2-40B4-BE49-F238E27FC236}">
                <a16:creationId xmlns:a16="http://schemas.microsoft.com/office/drawing/2014/main" id="{87AD549A-1838-43F5-BEDE-CDEC747CB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75135">
            <a:off x="7458794" y="3706832"/>
            <a:ext cx="1825955" cy="27424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71AA71-27BE-4BBF-ABC9-BDAD148A19CE}"/>
              </a:ext>
            </a:extLst>
          </p:cNvPr>
          <p:cNvSpPr/>
          <p:nvPr/>
        </p:nvSpPr>
        <p:spPr>
          <a:xfrm>
            <a:off x="762172" y="4646548"/>
            <a:ext cx="6304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 Verilog HDL Primer 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, J. </a:t>
            </a:r>
            <a:r>
              <a:rPr lang="en-US" altLang="zh-CN" sz="2000" dirty="0" err="1"/>
              <a:t>Bhasker</a:t>
            </a:r>
            <a:r>
              <a:rPr lang="en-US" altLang="zh-CN" sz="2000" dirty="0"/>
              <a:t>, 1998 </a:t>
            </a:r>
            <a:r>
              <a:rPr lang="zh-CN" altLang="en-US" sz="2000" dirty="0"/>
              <a:t>徐振林译</a:t>
            </a:r>
            <a:endParaRPr lang="en-US" altLang="zh-CN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1D87FC-724D-44B5-ABEE-5C387EFF6A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4596399"/>
            <a:ext cx="461665" cy="46166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70FC94-D94C-49F1-BD9C-5EAB772EDA89}"/>
              </a:ext>
            </a:extLst>
          </p:cNvPr>
          <p:cNvSpPr/>
          <p:nvPr/>
        </p:nvSpPr>
        <p:spPr>
          <a:xfrm>
            <a:off x="762172" y="5272816"/>
            <a:ext cx="4580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IEEE Standard for Verilog 2005.pdf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B6C9F4-1A15-4058-8098-C87FDC866DD5}"/>
              </a:ext>
            </a:extLst>
          </p:cNvPr>
          <p:cNvSpPr/>
          <p:nvPr/>
        </p:nvSpPr>
        <p:spPr>
          <a:xfrm>
            <a:off x="762172" y="5972991"/>
            <a:ext cx="5395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IEEE Standard for SystemVerilog 2005.pdf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3A060E-3B95-488A-A82F-BD0CD64FD7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5211261"/>
            <a:ext cx="461665" cy="4616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CBA664-71D7-4EC6-B482-F11BAD1A29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5892342"/>
            <a:ext cx="461665" cy="46166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D1DC3E-49F5-4F00-A3EE-CC248C0C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37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35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1620E3-3E0A-4C84-96FA-34461514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 anchor="ctr"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赛灵思（</a:t>
            </a:r>
            <a:r>
              <a:rPr lang="en-US" altLang="zh-CN" dirty="0"/>
              <a:t>Xilinx</a:t>
            </a:r>
            <a:r>
              <a:rPr lang="zh-CN" altLang="en-US" dirty="0"/>
              <a:t>）开发板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566E5-EEF6-432A-8C77-274A453B9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28"/>
          <a:stretch/>
        </p:blipFill>
        <p:spPr>
          <a:xfrm>
            <a:off x="128559" y="899999"/>
            <a:ext cx="8189605" cy="5958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0CC743-3410-452F-8356-42E37BB4F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9"/>
          <a:stretch/>
        </p:blipFill>
        <p:spPr>
          <a:xfrm>
            <a:off x="8665273" y="914492"/>
            <a:ext cx="3384837" cy="594350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E53419-954D-4D25-8AD5-2DB8DD18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4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5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C3B7131-47BB-42F1-8D32-6E423D318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96" y="1439031"/>
            <a:ext cx="4443211" cy="3521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CD195-AE29-4F5E-B65D-3E0156EA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8" y="914400"/>
            <a:ext cx="5943600" cy="5943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AA959B-8547-4572-84CE-9F897719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</p:spPr>
        <p:txBody>
          <a:bodyPr anchor="ctr"/>
          <a:lstStyle/>
          <a:p>
            <a:r>
              <a:rPr lang="en-US" altLang="zh-CN" dirty="0"/>
              <a:t>NEXYS 4 DDR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7455CA-6053-466E-B8BF-08504CA44CA7}"/>
              </a:ext>
            </a:extLst>
          </p:cNvPr>
          <p:cNvSpPr txBox="1"/>
          <p:nvPr/>
        </p:nvSpPr>
        <p:spPr>
          <a:xfrm flipH="1">
            <a:off x="4842637" y="914400"/>
            <a:ext cx="16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位</a:t>
            </a:r>
            <a:r>
              <a:rPr lang="en-US" altLang="zh-CN" b="1" dirty="0">
                <a:solidFill>
                  <a:srgbClr val="FF0000"/>
                </a:solidFill>
              </a:rPr>
              <a:t>VGA</a:t>
            </a:r>
            <a:r>
              <a:rPr lang="zh-CN" altLang="en-US" b="1" dirty="0">
                <a:solidFill>
                  <a:srgbClr val="FF0000"/>
                </a:solidFill>
              </a:rPr>
              <a:t>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92BFBB-43BC-4991-ABC5-42D2BBDD80D2}"/>
              </a:ext>
            </a:extLst>
          </p:cNvPr>
          <p:cNvSpPr txBox="1"/>
          <p:nvPr/>
        </p:nvSpPr>
        <p:spPr>
          <a:xfrm flipH="1">
            <a:off x="2687581" y="6356350"/>
            <a:ext cx="1704255" cy="369332"/>
          </a:xfrm>
          <a:prstGeom prst="wedgeRectCallout">
            <a:avLst>
              <a:gd name="adj1" fmla="val 10620"/>
              <a:gd name="adj2" fmla="val -121052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altLang="zh-CN" dirty="0"/>
              <a:t>16</a:t>
            </a:r>
            <a:r>
              <a:rPr lang="zh-CN" altLang="en-US" dirty="0"/>
              <a:t>个拨码开关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BC167B-DBCC-4CA4-9857-63B835FAD251}"/>
              </a:ext>
            </a:extLst>
          </p:cNvPr>
          <p:cNvSpPr txBox="1"/>
          <p:nvPr/>
        </p:nvSpPr>
        <p:spPr>
          <a:xfrm flipH="1">
            <a:off x="603848" y="5691653"/>
            <a:ext cx="1235757" cy="369332"/>
          </a:xfrm>
          <a:prstGeom prst="wedgeRectCallout">
            <a:avLst>
              <a:gd name="adj1" fmla="val -96104"/>
              <a:gd name="adj2" fmla="val -61291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16</a:t>
            </a:r>
            <a:r>
              <a:rPr lang="zh-CN" altLang="en-US" b="1" dirty="0">
                <a:solidFill>
                  <a:srgbClr val="FF0000"/>
                </a:solidFill>
              </a:rPr>
              <a:t>个</a:t>
            </a:r>
            <a:r>
              <a:rPr lang="en-US" altLang="zh-CN" b="1" dirty="0">
                <a:solidFill>
                  <a:srgbClr val="FF0000"/>
                </a:solidFill>
              </a:rPr>
              <a:t>LED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461276-EFDB-49D8-869C-9CE7914C9057}"/>
              </a:ext>
            </a:extLst>
          </p:cNvPr>
          <p:cNvSpPr txBox="1"/>
          <p:nvPr/>
        </p:nvSpPr>
        <p:spPr>
          <a:xfrm flipH="1">
            <a:off x="152219" y="5102916"/>
            <a:ext cx="1687386" cy="369332"/>
          </a:xfrm>
          <a:prstGeom prst="wedgeRectCallout">
            <a:avLst>
              <a:gd name="adj1" fmla="val -112627"/>
              <a:gd name="adj2" fmla="val -8643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zh-CN" altLang="en-US" b="1" dirty="0">
                <a:solidFill>
                  <a:srgbClr val="FF0000"/>
                </a:solidFill>
              </a:rPr>
              <a:t>个七段数码管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174A8A-FC5B-41B5-84AD-8C6642A366B2}"/>
              </a:ext>
            </a:extLst>
          </p:cNvPr>
          <p:cNvSpPr txBox="1"/>
          <p:nvPr/>
        </p:nvSpPr>
        <p:spPr>
          <a:xfrm flipH="1">
            <a:off x="7530661" y="4235078"/>
            <a:ext cx="1078102" cy="369332"/>
          </a:xfrm>
          <a:prstGeom prst="wedgeRectCallout">
            <a:avLst>
              <a:gd name="adj1" fmla="val 150078"/>
              <a:gd name="adj2" fmla="val 26928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altLang="zh-CN" dirty="0"/>
              <a:t>5</a:t>
            </a:r>
            <a:r>
              <a:rPr lang="zh-CN" altLang="en-US" dirty="0"/>
              <a:t>个按钮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D30BBF-5D02-45DB-A25D-826636379945}"/>
              </a:ext>
            </a:extLst>
          </p:cNvPr>
          <p:cNvSpPr txBox="1"/>
          <p:nvPr/>
        </p:nvSpPr>
        <p:spPr>
          <a:xfrm>
            <a:off x="9473320" y="5279132"/>
            <a:ext cx="239636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Xilinx </a:t>
            </a:r>
            <a:r>
              <a:rPr lang="en-US" altLang="zh-CN" sz="2000" b="1" dirty="0"/>
              <a:t>Artix-7</a:t>
            </a:r>
            <a:r>
              <a:rPr lang="en-US" altLang="zh-CN" sz="2000" dirty="0"/>
              <a:t> FPGA </a:t>
            </a:r>
            <a:r>
              <a:rPr lang="en-US" altLang="zh-CN" dirty="0"/>
              <a:t>XC7A100T-1CSG324C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5FBD66E-4FDB-42B5-8ECE-E96FD2608823}"/>
              </a:ext>
            </a:extLst>
          </p:cNvPr>
          <p:cNvCxnSpPr>
            <a:cxnSpLocks/>
          </p:cNvCxnSpPr>
          <p:nvPr/>
        </p:nvCxnSpPr>
        <p:spPr>
          <a:xfrm flipH="1">
            <a:off x="4767584" y="2491869"/>
            <a:ext cx="3519823" cy="1297110"/>
          </a:xfrm>
          <a:prstGeom prst="straightConnector1">
            <a:avLst/>
          </a:prstGeom>
          <a:ln w="19050">
            <a:solidFill>
              <a:schemeClr val="accent4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C8CC7A-D1D9-4C66-97D3-8FB9EF8D0DF2}"/>
              </a:ext>
            </a:extLst>
          </p:cNvPr>
          <p:cNvSpPr txBox="1"/>
          <p:nvPr/>
        </p:nvSpPr>
        <p:spPr>
          <a:xfrm flipH="1">
            <a:off x="7009604" y="1038921"/>
            <a:ext cx="1924188" cy="369332"/>
          </a:xfrm>
          <a:prstGeom prst="wedgeRectCallout">
            <a:avLst>
              <a:gd name="adj1" fmla="val 58498"/>
              <a:gd name="adj2" fmla="val 98073"/>
            </a:avLst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单声道音频接口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0AD543-C991-45E8-A008-59287BB0EB5C}"/>
              </a:ext>
            </a:extLst>
          </p:cNvPr>
          <p:cNvSpPr txBox="1"/>
          <p:nvPr/>
        </p:nvSpPr>
        <p:spPr>
          <a:xfrm flipH="1">
            <a:off x="7553612" y="5617686"/>
            <a:ext cx="1380179" cy="369332"/>
          </a:xfrm>
          <a:prstGeom prst="wedgeRectCallout">
            <a:avLst>
              <a:gd name="adj1" fmla="val 96946"/>
              <a:gd name="adj2" fmla="val -91171"/>
            </a:avLst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zh-CN" altLang="en-US" dirty="0"/>
              <a:t>温度感应器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84294D-E7D8-488D-9509-C7EA018306F6}"/>
              </a:ext>
            </a:extLst>
          </p:cNvPr>
          <p:cNvSpPr txBox="1"/>
          <p:nvPr/>
        </p:nvSpPr>
        <p:spPr>
          <a:xfrm flipH="1">
            <a:off x="4767583" y="6352143"/>
            <a:ext cx="1428265" cy="369332"/>
          </a:xfrm>
          <a:prstGeom prst="wedgeRectCallout">
            <a:avLst>
              <a:gd name="adj1" fmla="val 26441"/>
              <a:gd name="adj2" fmla="val -545072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altLang="zh-CN" dirty="0"/>
              <a:t>2</a:t>
            </a:r>
            <a:r>
              <a:rPr lang="zh-CN" altLang="en-US" dirty="0"/>
              <a:t>个三色</a:t>
            </a:r>
            <a:r>
              <a:rPr lang="en-US" altLang="zh-CN" dirty="0"/>
              <a:t>LED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8C01C3-A736-414A-8E75-37897D02D4D6}"/>
              </a:ext>
            </a:extLst>
          </p:cNvPr>
          <p:cNvSpPr txBox="1"/>
          <p:nvPr/>
        </p:nvSpPr>
        <p:spPr>
          <a:xfrm flipH="1">
            <a:off x="427804" y="4410379"/>
            <a:ext cx="1411801" cy="369332"/>
          </a:xfrm>
          <a:prstGeom prst="wedgeRectCallout">
            <a:avLst>
              <a:gd name="adj1" fmla="val -99826"/>
              <a:gd name="adj2" fmla="val -20027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PDM</a:t>
            </a:r>
            <a:r>
              <a:rPr lang="zh-CN" altLang="en-US" b="1" dirty="0">
                <a:solidFill>
                  <a:srgbClr val="FF0000"/>
                </a:solidFill>
              </a:rPr>
              <a:t>麦克风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FB5B85-B853-492F-A41F-21A7446CC1BC}"/>
              </a:ext>
            </a:extLst>
          </p:cNvPr>
          <p:cNvSpPr txBox="1"/>
          <p:nvPr/>
        </p:nvSpPr>
        <p:spPr>
          <a:xfrm flipH="1">
            <a:off x="289033" y="3821642"/>
            <a:ext cx="1550571" cy="369332"/>
          </a:xfrm>
          <a:prstGeom prst="wedgeRectCallout">
            <a:avLst>
              <a:gd name="adj1" fmla="val -220397"/>
              <a:gd name="adj2" fmla="val 169216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DRAM DDR2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ABFA89-E5E3-4E72-B870-EDAB1F99005D}"/>
              </a:ext>
            </a:extLst>
          </p:cNvPr>
          <p:cNvSpPr txBox="1"/>
          <p:nvPr/>
        </p:nvSpPr>
        <p:spPr>
          <a:xfrm flipH="1">
            <a:off x="2589281" y="1054312"/>
            <a:ext cx="71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电源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开关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905C50-7B51-42A1-B370-6490A766E04A}"/>
              </a:ext>
            </a:extLst>
          </p:cNvPr>
          <p:cNvSpPr txBox="1"/>
          <p:nvPr/>
        </p:nvSpPr>
        <p:spPr>
          <a:xfrm flipH="1">
            <a:off x="603848" y="2691849"/>
            <a:ext cx="1066803" cy="369332"/>
          </a:xfrm>
          <a:prstGeom prst="wedgeRectCallout">
            <a:avLst>
              <a:gd name="adj1" fmla="val -74527"/>
              <a:gd name="adj2" fmla="val 4162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电源</a:t>
            </a:r>
            <a:r>
              <a:rPr lang="en-US" altLang="zh-CN" b="1" dirty="0">
                <a:solidFill>
                  <a:srgbClr val="FF0000"/>
                </a:solidFill>
              </a:rPr>
              <a:t>USB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0CDC00-A679-46F8-89B4-F97C4B2618D2}"/>
              </a:ext>
            </a:extLst>
          </p:cNvPr>
          <p:cNvSpPr txBox="1"/>
          <p:nvPr/>
        </p:nvSpPr>
        <p:spPr>
          <a:xfrm>
            <a:off x="9429317" y="4922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赛灵思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F7D357-17A0-44F3-BFC0-0E36273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5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23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F7137-D123-427E-BBB1-2AED8E46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安全使用规范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7751BF-7BFB-47C3-8B6E-C666883E46A1}"/>
              </a:ext>
            </a:extLst>
          </p:cNvPr>
          <p:cNvSpPr txBox="1"/>
          <p:nvPr/>
        </p:nvSpPr>
        <p:spPr>
          <a:xfrm>
            <a:off x="2953407" y="1281273"/>
            <a:ext cx="7068207" cy="455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5475" indent="-6254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轻拿轻放</a:t>
            </a:r>
            <a:r>
              <a:rPr lang="zh-CN" altLang="en-US" sz="2800" dirty="0"/>
              <a:t>、</a:t>
            </a:r>
            <a:r>
              <a:rPr lang="en-US" altLang="zh-CN" sz="2800" b="1" dirty="0"/>
              <a:t>USB</a:t>
            </a:r>
            <a:r>
              <a:rPr lang="zh-CN" altLang="en-US" sz="2800" b="1" dirty="0"/>
              <a:t>电源插拔易坏</a:t>
            </a:r>
          </a:p>
          <a:p>
            <a:pPr marL="625475" indent="-6254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防击穿</a:t>
            </a:r>
            <a:r>
              <a:rPr lang="zh-CN" altLang="en-US" sz="2800" dirty="0"/>
              <a:t>：严禁 </a:t>
            </a:r>
            <a:r>
              <a:rPr lang="en-US" altLang="zh-CN" sz="2800" b="1" dirty="0">
                <a:solidFill>
                  <a:srgbClr val="FF0000"/>
                </a:solidFill>
              </a:rPr>
              <a:t>5V </a:t>
            </a:r>
            <a:r>
              <a:rPr lang="zh-CN" altLang="en-US" sz="2800" dirty="0"/>
              <a:t>以上电源输入！</a:t>
            </a:r>
            <a:endParaRPr lang="en-US" altLang="zh-CN" sz="2800" dirty="0"/>
          </a:p>
          <a:p>
            <a:pPr marL="625475" indent="-625475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防短路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1344613" lvl="1" indent="-625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在绝缘平台上使用</a:t>
            </a:r>
          </a:p>
          <a:p>
            <a:pPr marL="1344613" lvl="1" indent="-625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跳线前，关闭电路板总开关</a:t>
            </a:r>
          </a:p>
          <a:p>
            <a:pPr marL="1344613" lvl="1" indent="-625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扩展电路前，关闭电路板总开关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C396C9-CBF2-404F-811E-BB810E13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6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1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6FD74-6744-4B33-B674-F3181891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8072"/>
            <a:ext cx="12192000" cy="3012471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altLang="zh-CN" sz="15000" b="1" dirty="0" err="1">
                <a:solidFill>
                  <a:schemeClr val="accent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Vivado</a:t>
            </a:r>
            <a:endParaRPr lang="zh-CN" altLang="en-US" sz="15000" b="1" dirty="0">
              <a:solidFill>
                <a:schemeClr val="accent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2310B6-D96F-46D2-A313-BE517FE45D1D}"/>
              </a:ext>
            </a:extLst>
          </p:cNvPr>
          <p:cNvSpPr txBox="1"/>
          <p:nvPr/>
        </p:nvSpPr>
        <p:spPr>
          <a:xfrm>
            <a:off x="5675264" y="314151"/>
            <a:ext cx="6992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8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zh-CN" altLang="en-US" sz="8000" dirty="0">
              <a:solidFill>
                <a:schemeClr val="accent5">
                  <a:lumMod val="40000"/>
                  <a:lumOff val="6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72A395-CC4D-4AC4-9489-C4ECF0140A99}"/>
              </a:ext>
            </a:extLst>
          </p:cNvPr>
          <p:cNvGrpSpPr/>
          <p:nvPr/>
        </p:nvGrpSpPr>
        <p:grpSpPr>
          <a:xfrm>
            <a:off x="4539988" y="6125517"/>
            <a:ext cx="3112024" cy="461665"/>
            <a:chOff x="1421439" y="5126445"/>
            <a:chExt cx="3112024" cy="46166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C572F86-915C-4707-BC7B-1069A819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439" y="5126445"/>
              <a:ext cx="461665" cy="46166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39A53A2-FD07-4E59-ADAF-FDC9A80E71FD}"/>
                </a:ext>
              </a:extLst>
            </p:cNvPr>
            <p:cNvSpPr txBox="1"/>
            <p:nvPr/>
          </p:nvSpPr>
          <p:spPr>
            <a:xfrm>
              <a:off x="2079298" y="5172612"/>
              <a:ext cx="2454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Vivado2019.2</a:t>
              </a:r>
              <a:r>
                <a:rPr lang="zh-CN" altLang="en-US" dirty="0"/>
                <a:t>安装</a:t>
              </a:r>
              <a:r>
                <a:rPr lang="en-US" altLang="zh-CN" dirty="0"/>
                <a:t>.pdf</a:t>
              </a:r>
              <a:endParaRPr lang="zh-CN" altLang="en-US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081D4F-5FCD-4914-AA6E-21FE973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E380-77F7-451E-A544-3E1BC4DAB44F}" type="slidenum">
              <a:rPr lang="zh-CN" altLang="en-US" sz="1400" b="1" smtClean="0"/>
              <a:pPr/>
              <a:t>7</a:t>
            </a:fld>
            <a:r>
              <a:rPr lang="zh-CN" altLang="en-US"/>
              <a:t> </a:t>
            </a:r>
            <a:r>
              <a:rPr lang="en-US" altLang="zh-CN"/>
              <a:t>/ 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57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D95817-41F7-496A-8912-010F8C30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     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en-US" altLang="zh-CN" dirty="0"/>
              <a:t>    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Linux Libertine"/>
              </a:rPr>
              <a:t>vs</a:t>
            </a:r>
            <a:r>
              <a:rPr lang="zh-CN" altLang="zh-CN" b="0" i="0" dirty="0">
                <a:solidFill>
                  <a:srgbClr val="000000"/>
                </a:solidFill>
                <a:effectLst/>
                <a:ea typeface="Linux Libertine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ea typeface="Linux Libertine"/>
              </a:rPr>
              <a:t>  </a:t>
            </a:r>
            <a:r>
              <a:rPr lang="zh-CN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Linux Libertine"/>
                <a:cs typeface="Arial" panose="020B0604020202020204" pitchFamily="34" charset="0"/>
              </a:rPr>
              <a:t>Quartus Prime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7055325F-1531-48D1-9F17-DA54EDB83CC3}"/>
              </a:ext>
            </a:extLst>
          </p:cNvPr>
          <p:cNvSpPr txBox="1">
            <a:spLocks/>
          </p:cNvSpPr>
          <p:nvPr/>
        </p:nvSpPr>
        <p:spPr>
          <a:xfrm>
            <a:off x="391221" y="6127531"/>
            <a:ext cx="5181600" cy="5939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pc="3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“All Programmable.”</a:t>
            </a:r>
            <a:endParaRPr lang="zh-CN" altLang="en-US" spc="300" dirty="0">
              <a:solidFill>
                <a:schemeClr val="accent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E349CA-2FD5-47B6-8F55-A760AD4184EE}"/>
              </a:ext>
            </a:extLst>
          </p:cNvPr>
          <p:cNvSpPr txBox="1"/>
          <p:nvPr/>
        </p:nvSpPr>
        <p:spPr>
          <a:xfrm>
            <a:off x="501579" y="1174756"/>
            <a:ext cx="5071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开发</a:t>
            </a:r>
            <a:r>
              <a:rPr lang="en-US" altLang="zh-CN" sz="2400" dirty="0"/>
              <a:t>Xilinx</a:t>
            </a:r>
            <a:r>
              <a:rPr lang="zh-CN" altLang="en-US" sz="2400" dirty="0"/>
              <a:t>公司</a:t>
            </a:r>
            <a:r>
              <a:rPr lang="en-US" altLang="zh-CN" sz="2400" dirty="0"/>
              <a:t>FPGA</a:t>
            </a:r>
            <a:r>
              <a:rPr lang="zh-CN" altLang="en-US" sz="2400" dirty="0"/>
              <a:t>的集成开发软件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5C59CD-D6BB-459D-BA57-74C83CA5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43" y="1867254"/>
            <a:ext cx="5372189" cy="28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5B4A96-8B00-46E8-B0A2-3157CA8FC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44"/>
          <a:stretch/>
        </p:blipFill>
        <p:spPr>
          <a:xfrm>
            <a:off x="283779" y="1867254"/>
            <a:ext cx="5483774" cy="29158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0DF58C-78DA-4D08-9383-E0FDA308B4D1}"/>
              </a:ext>
            </a:extLst>
          </p:cNvPr>
          <p:cNvSpPr txBox="1"/>
          <p:nvPr/>
        </p:nvSpPr>
        <p:spPr>
          <a:xfrm>
            <a:off x="7135063" y="6173386"/>
            <a:ext cx="3363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Intel</a:t>
            </a:r>
            <a:r>
              <a:rPr lang="en-US" altLang="zh-CN" sz="2800" dirty="0"/>
              <a:t> Quartus Prime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6C3AC3-5516-4853-8C57-5E8083944219}"/>
              </a:ext>
            </a:extLst>
          </p:cNvPr>
          <p:cNvSpPr txBox="1"/>
          <p:nvPr/>
        </p:nvSpPr>
        <p:spPr>
          <a:xfrm>
            <a:off x="6822379" y="5555322"/>
            <a:ext cx="3675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Alteral</a:t>
            </a:r>
            <a:r>
              <a:rPr lang="en-US" altLang="zh-CN" sz="2800" dirty="0"/>
              <a:t> Quartus Prime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B53181-E469-4F40-9DF1-DF810D06A59B}"/>
              </a:ext>
            </a:extLst>
          </p:cNvPr>
          <p:cNvSpPr txBox="1"/>
          <p:nvPr/>
        </p:nvSpPr>
        <p:spPr>
          <a:xfrm>
            <a:off x="7571242" y="4937258"/>
            <a:ext cx="225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/>
              <a:t>MAX+plus</a:t>
            </a:r>
            <a:r>
              <a:rPr lang="en-US" altLang="zh-CN" sz="2800" dirty="0"/>
              <a:t> II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19BC98-E4BA-49A0-B789-997CA394FF00}"/>
              </a:ext>
            </a:extLst>
          </p:cNvPr>
          <p:cNvSpPr txBox="1"/>
          <p:nvPr/>
        </p:nvSpPr>
        <p:spPr>
          <a:xfrm>
            <a:off x="6560793" y="1174756"/>
            <a:ext cx="5071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开发</a:t>
            </a:r>
            <a:r>
              <a:rPr lang="en-US" altLang="zh-CN" sz="2400" dirty="0"/>
              <a:t>Intel</a:t>
            </a:r>
            <a:r>
              <a:rPr lang="zh-CN" altLang="en-US" sz="2400" dirty="0"/>
              <a:t>公司</a:t>
            </a:r>
            <a:r>
              <a:rPr lang="en-US" altLang="zh-CN" sz="2400" dirty="0"/>
              <a:t>FPGA</a:t>
            </a:r>
            <a:r>
              <a:rPr lang="zh-CN" altLang="en-US" sz="2400" dirty="0"/>
              <a:t>的集成开发软件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727088-E306-401F-AD59-3055F186B74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900000"/>
            <a:ext cx="0" cy="595800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0484DC7-4FDF-4F69-87E9-DDC46E22A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33" y="5013921"/>
            <a:ext cx="3867807" cy="8997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1F2CA0-8381-4FD5-B593-ED9E780C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8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7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B23839-6EF4-424B-B3C9-BF25CEB9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1865"/>
          </a:xfrm>
        </p:spPr>
        <p:txBody>
          <a:bodyPr/>
          <a:lstStyle/>
          <a:p>
            <a:r>
              <a:rPr lang="zh-CN" altLang="en-US" dirty="0"/>
              <a:t>开发流程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47260F2-C48D-42C7-B5F6-8D06D0EDC2CE}"/>
              </a:ext>
            </a:extLst>
          </p:cNvPr>
          <p:cNvSpPr txBox="1">
            <a:spLocks/>
          </p:cNvSpPr>
          <p:nvPr/>
        </p:nvSpPr>
        <p:spPr>
          <a:xfrm>
            <a:off x="7990610" y="5676130"/>
            <a:ext cx="3298049" cy="7683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 startAt="4"/>
            </a:pPr>
            <a:r>
              <a:rPr lang="zh-CN" altLang="en-US" sz="3200" b="1" dirty="0"/>
              <a:t>添加约束文件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1A075D-AA96-4338-91B0-61B94E3D8B75}"/>
              </a:ext>
            </a:extLst>
          </p:cNvPr>
          <p:cNvSpPr txBox="1"/>
          <p:nvPr/>
        </p:nvSpPr>
        <p:spPr>
          <a:xfrm>
            <a:off x="11104178" y="5491029"/>
            <a:ext cx="11403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板上运行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FDDA85-3D1E-4BA1-ABBA-A2F16CE7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/>
          <a:stretch/>
        </p:blipFill>
        <p:spPr>
          <a:xfrm>
            <a:off x="97629" y="504000"/>
            <a:ext cx="2049780" cy="6283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07F356-1BD1-4D7D-9A92-281347DA6D00}"/>
              </a:ext>
            </a:extLst>
          </p:cNvPr>
          <p:cNvSpPr txBox="1"/>
          <p:nvPr/>
        </p:nvSpPr>
        <p:spPr>
          <a:xfrm>
            <a:off x="2325536" y="2097241"/>
            <a:ext cx="5134303" cy="1296637"/>
          </a:xfrm>
          <a:prstGeom prst="wedgeRectCallout">
            <a:avLst>
              <a:gd name="adj1" fmla="val -56513"/>
              <a:gd name="adj2" fmla="val -10601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综合前仿真</a:t>
            </a:r>
            <a:r>
              <a:rPr lang="zh-CN" altLang="en-US" dirty="0"/>
              <a:t>：对</a:t>
            </a:r>
            <a:r>
              <a:rPr lang="en-US" altLang="zh-CN" dirty="0"/>
              <a:t>RTL</a:t>
            </a:r>
            <a:r>
              <a:rPr lang="zh-CN" altLang="en-US" dirty="0"/>
              <a:t>代码的</a:t>
            </a:r>
            <a:r>
              <a:rPr lang="zh-CN" altLang="en-US" u="sng" dirty="0"/>
              <a:t>功能</a:t>
            </a:r>
            <a:r>
              <a:rPr lang="zh-CN" altLang="en-US" dirty="0"/>
              <a:t>仿真和验证。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综合后仿真</a:t>
            </a:r>
            <a:r>
              <a:rPr lang="zh-CN" altLang="en-US" dirty="0"/>
              <a:t>，验证综合后逻辑功能是否正确。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实现后仿真</a:t>
            </a:r>
            <a:r>
              <a:rPr lang="zh-CN" altLang="en-US" dirty="0"/>
              <a:t>：时序仿真，与器件相关。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8B84F2-C5B5-4CA6-A1A2-DAB07A7CE610}"/>
              </a:ext>
            </a:extLst>
          </p:cNvPr>
          <p:cNvSpPr txBox="1"/>
          <p:nvPr/>
        </p:nvSpPr>
        <p:spPr>
          <a:xfrm>
            <a:off x="1353743" y="2440293"/>
            <a:ext cx="746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9E0F0D-CB8E-4B02-85A0-F0F6484F92D4}"/>
              </a:ext>
            </a:extLst>
          </p:cNvPr>
          <p:cNvSpPr txBox="1"/>
          <p:nvPr/>
        </p:nvSpPr>
        <p:spPr>
          <a:xfrm>
            <a:off x="2325536" y="3902096"/>
            <a:ext cx="5134303" cy="881139"/>
          </a:xfrm>
          <a:prstGeom prst="wedgeRectCallout">
            <a:avLst>
              <a:gd name="adj1" fmla="val -57834"/>
              <a:gd name="adj2" fmla="val -19708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将设计输入翻译为由与门、或门、非门、</a:t>
            </a:r>
            <a:r>
              <a:rPr lang="en-US" altLang="zh-CN" dirty="0"/>
              <a:t>RAM</a:t>
            </a:r>
            <a:r>
              <a:rPr lang="zh-CN" altLang="en-US" dirty="0"/>
              <a:t>、触发器等基本逻辑元件组成的</a:t>
            </a:r>
            <a:r>
              <a:rPr lang="zh-CN" altLang="en-US" b="1" dirty="0"/>
              <a:t>逻辑连接</a:t>
            </a:r>
            <a:r>
              <a:rPr lang="en-US" altLang="zh-CN" dirty="0"/>
              <a:t>(</a:t>
            </a:r>
            <a:r>
              <a:rPr lang="zh-CN" altLang="en-US" dirty="0"/>
              <a:t>网表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A2AE42-0B9A-4ABB-8B2F-F305D24605D1}"/>
              </a:ext>
            </a:extLst>
          </p:cNvPr>
          <p:cNvSpPr txBox="1"/>
          <p:nvPr/>
        </p:nvSpPr>
        <p:spPr>
          <a:xfrm>
            <a:off x="1353743" y="3924709"/>
            <a:ext cx="646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1E84B1-3AB7-4B43-A79B-604547780EC7}"/>
              </a:ext>
            </a:extLst>
          </p:cNvPr>
          <p:cNvSpPr txBox="1"/>
          <p:nvPr/>
        </p:nvSpPr>
        <p:spPr>
          <a:xfrm>
            <a:off x="2325536" y="5105318"/>
            <a:ext cx="5134303" cy="369332"/>
          </a:xfrm>
          <a:prstGeom prst="wedgeRectCallout">
            <a:avLst>
              <a:gd name="adj1" fmla="val -57231"/>
              <a:gd name="adj2" fmla="val -35149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根据所选芯片的型号，将网表适配到芯片上。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F76F37-2823-4F76-ACCE-EF25E34F3491}"/>
              </a:ext>
            </a:extLst>
          </p:cNvPr>
          <p:cNvSpPr txBox="1"/>
          <p:nvPr/>
        </p:nvSpPr>
        <p:spPr>
          <a:xfrm>
            <a:off x="1353743" y="4881275"/>
            <a:ext cx="64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EA191A-BD52-4B2E-B471-0FF00DC3951E}"/>
              </a:ext>
            </a:extLst>
          </p:cNvPr>
          <p:cNvSpPr txBox="1"/>
          <p:nvPr/>
        </p:nvSpPr>
        <p:spPr>
          <a:xfrm>
            <a:off x="1353743" y="5848228"/>
            <a:ext cx="64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烧录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C986B6-AFD8-478E-890F-1A64AC003786}"/>
              </a:ext>
            </a:extLst>
          </p:cNvPr>
          <p:cNvSpPr txBox="1"/>
          <p:nvPr/>
        </p:nvSpPr>
        <p:spPr>
          <a:xfrm>
            <a:off x="2325535" y="5930380"/>
            <a:ext cx="5134303" cy="369332"/>
          </a:xfrm>
          <a:prstGeom prst="wedgeRectCallout">
            <a:avLst>
              <a:gd name="adj1" fmla="val -57231"/>
              <a:gd name="adj2" fmla="val -35149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.bit</a:t>
            </a:r>
            <a:r>
              <a:rPr lang="zh-CN" altLang="en-US" dirty="0"/>
              <a:t>文件烧录到所选芯片上。</a:t>
            </a:r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46B34C78-3005-4F5F-929D-82FFC2591CEA}"/>
              </a:ext>
            </a:extLst>
          </p:cNvPr>
          <p:cNvSpPr txBox="1">
            <a:spLocks/>
          </p:cNvSpPr>
          <p:nvPr/>
        </p:nvSpPr>
        <p:spPr>
          <a:xfrm>
            <a:off x="7944845" y="797699"/>
            <a:ext cx="3408955" cy="14264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3200" b="1" dirty="0"/>
              <a:t>新建项目文件</a:t>
            </a:r>
            <a:endParaRPr lang="en-US" altLang="zh-CN" sz="3200" b="1" dirty="0"/>
          </a:p>
          <a:p>
            <a:pPr marL="457200" indent="-457200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3200" b="1" dirty="0"/>
              <a:t>新建代码文件</a:t>
            </a:r>
            <a:endParaRPr lang="en-US" altLang="zh-CN" sz="3200" b="1" dirty="0"/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C975CD5B-927F-45D4-B053-CD1DA5120F09}"/>
              </a:ext>
            </a:extLst>
          </p:cNvPr>
          <p:cNvSpPr txBox="1">
            <a:spLocks/>
          </p:cNvSpPr>
          <p:nvPr/>
        </p:nvSpPr>
        <p:spPr>
          <a:xfrm>
            <a:off x="7944845" y="2439408"/>
            <a:ext cx="4238723" cy="6865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ea"/>
              <a:buAutoNum type="circleNumDbPlain" startAt="3"/>
            </a:pPr>
            <a:r>
              <a:rPr lang="zh-CN" altLang="en-US" sz="3200" b="1" dirty="0"/>
              <a:t>新建仿真文件 </a:t>
            </a:r>
            <a:r>
              <a:rPr lang="zh-CN" altLang="en-US" sz="3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仿真</a:t>
            </a:r>
            <a:endParaRPr lang="zh-CN" altLang="en-US" sz="3200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DA72FCD-1FF8-4E4C-91C7-3D99A3D9C8F3}"/>
              </a:ext>
            </a:extLst>
          </p:cNvPr>
          <p:cNvSpPr/>
          <p:nvPr/>
        </p:nvSpPr>
        <p:spPr>
          <a:xfrm flipH="1">
            <a:off x="2325535" y="1330083"/>
            <a:ext cx="5665075" cy="42041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C70BB9A-D5B0-45F4-82D8-E33C70D54FA2}"/>
              </a:ext>
            </a:extLst>
          </p:cNvPr>
          <p:cNvSpPr/>
          <p:nvPr/>
        </p:nvSpPr>
        <p:spPr>
          <a:xfrm flipH="1">
            <a:off x="7459838" y="2546186"/>
            <a:ext cx="530772" cy="42041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F7C1A9B3-8AF1-4920-AF3A-C4FF4D47D4B7}"/>
              </a:ext>
            </a:extLst>
          </p:cNvPr>
          <p:cNvSpPr/>
          <p:nvPr/>
        </p:nvSpPr>
        <p:spPr>
          <a:xfrm flipH="1">
            <a:off x="7459838" y="5879298"/>
            <a:ext cx="530772" cy="42041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D604CC-BBD3-44F6-9868-05E5563C3CF4}"/>
              </a:ext>
            </a:extLst>
          </p:cNvPr>
          <p:cNvGrpSpPr/>
          <p:nvPr/>
        </p:nvGrpSpPr>
        <p:grpSpPr>
          <a:xfrm>
            <a:off x="7825537" y="3648526"/>
            <a:ext cx="4268834" cy="1594943"/>
            <a:chOff x="7825537" y="3648526"/>
            <a:chExt cx="4268834" cy="159494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D6F1A6-E41B-4711-8E93-7DD031FB0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9" t="70270"/>
            <a:stretch/>
          </p:blipFill>
          <p:spPr>
            <a:xfrm>
              <a:off x="7825537" y="3648526"/>
              <a:ext cx="4268834" cy="1304344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13EF866-4300-4A17-8434-A371380E81E3}"/>
                </a:ext>
              </a:extLst>
            </p:cNvPr>
            <p:cNvSpPr txBox="1"/>
            <p:nvPr/>
          </p:nvSpPr>
          <p:spPr>
            <a:xfrm>
              <a:off x="8266769" y="4781804"/>
              <a:ext cx="3416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演示：拨码开关控制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LED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382188-B86C-467A-B3D7-2A370466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8E7B1-3FC2-4821-B144-3AA6EF938D0A}" type="slidenum">
              <a:rPr lang="zh-CN" altLang="en-US" sz="1400" b="1" smtClean="0"/>
              <a:pPr/>
              <a:t>9</a:t>
            </a:fld>
            <a:r>
              <a:rPr lang="zh-CN" altLang="en-US"/>
              <a:t> </a:t>
            </a:r>
            <a:r>
              <a:rPr lang="en-US" altLang="zh-CN"/>
              <a:t>/ 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508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15177</TotalTime>
  <Words>2387</Words>
  <Application>Microsoft Office PowerPoint</Application>
  <PresentationFormat>宽屏</PresentationFormat>
  <Paragraphs>437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7" baseType="lpstr">
      <vt:lpstr>ArialMT</vt:lpstr>
      <vt:lpstr>ArialMT-Bold</vt:lpstr>
      <vt:lpstr>LetterGothic</vt:lpstr>
      <vt:lpstr>MathematicalPi-One</vt:lpstr>
      <vt:lpstr>等线</vt:lpstr>
      <vt:lpstr>等线 Light</vt:lpstr>
      <vt:lpstr>方正姚体</vt:lpstr>
      <vt:lpstr>楷体</vt:lpstr>
      <vt:lpstr>微软雅黑</vt:lpstr>
      <vt:lpstr>幼圆</vt:lpstr>
      <vt:lpstr>Arial</vt:lpstr>
      <vt:lpstr>Arial Black</vt:lpstr>
      <vt:lpstr>Arial Rounded MT Bold</vt:lpstr>
      <vt:lpstr>Cambria Math</vt:lpstr>
      <vt:lpstr>Impact</vt:lpstr>
      <vt:lpstr>Tahoma</vt:lpstr>
      <vt:lpstr>Times New Roman</vt:lpstr>
      <vt:lpstr>Verdana</vt:lpstr>
      <vt:lpstr>Wingdings</vt:lpstr>
      <vt:lpstr>Office 主题​​</vt:lpstr>
      <vt:lpstr>1.  入 门</vt:lpstr>
      <vt:lpstr>火线(Live)、零线(Naught)、地线(Earth)</vt:lpstr>
      <vt:lpstr>NEXYS 4</vt:lpstr>
      <vt:lpstr>赛灵思（Xilinx）开发板</vt:lpstr>
      <vt:lpstr>NEXYS 4 DDR</vt:lpstr>
      <vt:lpstr>安全使用规范</vt:lpstr>
      <vt:lpstr>Vivado</vt:lpstr>
      <vt:lpstr>        Vivado     vs   Quartus Prime</vt:lpstr>
      <vt:lpstr>开发流程</vt:lpstr>
      <vt:lpstr>① 新建项目文件 -1/2</vt:lpstr>
      <vt:lpstr>① 新建项目文件 -2/2</vt:lpstr>
      <vt:lpstr>② 新建代码文件 -1/4</vt:lpstr>
      <vt:lpstr>② 新建代码文件 -2/4</vt:lpstr>
      <vt:lpstr>② 新建代码文件 -3/4</vt:lpstr>
      <vt:lpstr>② 新建代码文件 -4/4</vt:lpstr>
      <vt:lpstr>③ 新建仿真文件 -1/3</vt:lpstr>
      <vt:lpstr>③ 新建仿真文件 -2/3</vt:lpstr>
      <vt:lpstr>③ 新建仿真文件 -3/3</vt:lpstr>
      <vt:lpstr>④ 新建约束文件 -1/3</vt:lpstr>
      <vt:lpstr>④ 新建约束文件 -2/3</vt:lpstr>
      <vt:lpstr>④ 新建约束文件 -3/3</vt:lpstr>
      <vt:lpstr>Xilinx 帮助文档</vt:lpstr>
      <vt:lpstr>Objects in Vivado</vt:lpstr>
      <vt:lpstr>Verilog</vt:lpstr>
      <vt:lpstr>硬件描述语言（HDL）</vt:lpstr>
      <vt:lpstr>Verilog</vt:lpstr>
      <vt:lpstr>对 比</vt:lpstr>
      <vt:lpstr>示例1</vt:lpstr>
      <vt:lpstr>示例2</vt:lpstr>
      <vt:lpstr>Verilog中的数字</vt:lpstr>
      <vt:lpstr>Verilog 运算符</vt:lpstr>
      <vt:lpstr>示例3：位运算</vt:lpstr>
      <vt:lpstr>示例4：缩位运算</vt:lpstr>
      <vt:lpstr>示例5：位混合</vt:lpstr>
      <vt:lpstr>示例6：条件赋值语句</vt:lpstr>
      <vt:lpstr>Verilog 语句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《数字逻辑》 实验1</dc:title>
  <dc:creator>孙晓光</dc:creator>
  <cp:lastModifiedBy>Sam2023</cp:lastModifiedBy>
  <cp:revision>417</cp:revision>
  <dcterms:created xsi:type="dcterms:W3CDTF">2019-09-07T01:14:10Z</dcterms:created>
  <dcterms:modified xsi:type="dcterms:W3CDTF">2023-09-16T22:49:06Z</dcterms:modified>
</cp:coreProperties>
</file>